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60" r:id="rId2"/>
    <p:sldId id="257" r:id="rId3"/>
    <p:sldId id="258" r:id="rId4"/>
    <p:sldId id="264" r:id="rId5"/>
    <p:sldId id="272" r:id="rId6"/>
    <p:sldId id="259" r:id="rId7"/>
    <p:sldId id="294" r:id="rId8"/>
    <p:sldId id="263" r:id="rId9"/>
    <p:sldId id="262" r:id="rId10"/>
    <p:sldId id="265" r:id="rId11"/>
    <p:sldId id="266" r:id="rId12"/>
    <p:sldId id="270" r:id="rId13"/>
    <p:sldId id="273" r:id="rId14"/>
    <p:sldId id="274" r:id="rId15"/>
    <p:sldId id="267" r:id="rId16"/>
    <p:sldId id="275" r:id="rId17"/>
    <p:sldId id="277" r:id="rId18"/>
    <p:sldId id="278" r:id="rId19"/>
    <p:sldId id="305" r:id="rId20"/>
    <p:sldId id="292" r:id="rId21"/>
    <p:sldId id="281" r:id="rId22"/>
    <p:sldId id="282" r:id="rId23"/>
    <p:sldId id="283" r:id="rId24"/>
    <p:sldId id="276" r:id="rId25"/>
    <p:sldId id="279" r:id="rId26"/>
    <p:sldId id="289" r:id="rId27"/>
    <p:sldId id="296" r:id="rId28"/>
    <p:sldId id="280" r:id="rId29"/>
    <p:sldId id="298" r:id="rId30"/>
    <p:sldId id="297" r:id="rId31"/>
    <p:sldId id="299" r:id="rId32"/>
    <p:sldId id="300" r:id="rId33"/>
    <p:sldId id="284" r:id="rId34"/>
    <p:sldId id="285" r:id="rId35"/>
    <p:sldId id="286" r:id="rId36"/>
    <p:sldId id="287" r:id="rId37"/>
    <p:sldId id="288" r:id="rId38"/>
    <p:sldId id="307" r:id="rId39"/>
    <p:sldId id="308" r:id="rId40"/>
    <p:sldId id="309" r:id="rId41"/>
    <p:sldId id="301" r:id="rId42"/>
    <p:sldId id="302" r:id="rId43"/>
    <p:sldId id="304" r:id="rId44"/>
    <p:sldId id="310" r:id="rId45"/>
    <p:sldId id="306" r:id="rId46"/>
    <p:sldId id="311" r:id="rId47"/>
    <p:sldId id="303" r:id="rId48"/>
    <p:sldId id="312" r:id="rId49"/>
    <p:sldId id="313" r:id="rId50"/>
    <p:sldId id="291" r:id="rId51"/>
    <p:sldId id="271"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17" userDrawn="1">
          <p15:clr>
            <a:srgbClr val="A4A3A4"/>
          </p15:clr>
        </p15:guide>
        <p15:guide id="2" orient="horz" pos="218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15"/>
    <p:restoredTop sz="94680"/>
  </p:normalViewPr>
  <p:slideViewPr>
    <p:cSldViewPr snapToGrid="0">
      <p:cViewPr varScale="1">
        <p:scale>
          <a:sx n="211" d="100"/>
          <a:sy n="211" d="100"/>
        </p:scale>
        <p:origin x="1168" y="200"/>
      </p:cViewPr>
      <p:guideLst>
        <p:guide pos="3817"/>
        <p:guide orient="horz" pos="218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FC3A6379-6559-3349-A8F8-7A65DF2700AA}" type="datetimeFigureOut">
              <a:rPr kumimoji="1" lang="zh-CN" altLang="en-US" smtClean="0"/>
              <a:t>2025/3/5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2745981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C3A6379-6559-3349-A8F8-7A65DF2700AA}" type="datetimeFigureOut">
              <a:rPr kumimoji="1" lang="zh-CN" altLang="en-US" smtClean="0"/>
              <a:t>2025/3/5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4096530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C3A6379-6559-3349-A8F8-7A65DF2700AA}" type="datetimeFigureOut">
              <a:rPr kumimoji="1" lang="zh-CN" altLang="en-US" smtClean="0"/>
              <a:t>2025/3/5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3925478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C3A6379-6559-3349-A8F8-7A65DF2700AA}" type="datetimeFigureOut">
              <a:rPr kumimoji="1" lang="zh-CN" altLang="en-US" smtClean="0"/>
              <a:t>2025/3/5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1664576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FC3A6379-6559-3349-A8F8-7A65DF2700AA}" type="datetimeFigureOut">
              <a:rPr kumimoji="1" lang="zh-CN" altLang="en-US" smtClean="0"/>
              <a:t>2025/3/5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10061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FC3A6379-6559-3349-A8F8-7A65DF2700AA}" type="datetimeFigureOut">
              <a:rPr kumimoji="1" lang="zh-CN" altLang="en-US" smtClean="0"/>
              <a:t>2025/3/5</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4265460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FC3A6379-6559-3349-A8F8-7A65DF2700AA}" type="datetimeFigureOut">
              <a:rPr kumimoji="1" lang="zh-CN" altLang="en-US" smtClean="0"/>
              <a:t>2025/3/5</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661441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C3A6379-6559-3349-A8F8-7A65DF2700AA}" type="datetimeFigureOut">
              <a:rPr kumimoji="1" lang="zh-CN" altLang="en-US" smtClean="0"/>
              <a:t>2025/3/5</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2701532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3A6379-6559-3349-A8F8-7A65DF2700AA}" type="datetimeFigureOut">
              <a:rPr kumimoji="1" lang="zh-CN" altLang="en-US" smtClean="0"/>
              <a:t>2025/3/5</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2513950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C3A6379-6559-3349-A8F8-7A65DF2700AA}" type="datetimeFigureOut">
              <a:rPr kumimoji="1" lang="zh-CN" altLang="en-US" smtClean="0"/>
              <a:t>2025/3/5</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1028220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C3A6379-6559-3349-A8F8-7A65DF2700AA}" type="datetimeFigureOut">
              <a:rPr kumimoji="1" lang="zh-CN" altLang="en-US" smtClean="0"/>
              <a:t>2025/3/5</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426241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3A6379-6559-3349-A8F8-7A65DF2700AA}" type="datetimeFigureOut">
              <a:rPr kumimoji="1" lang="zh-CN" altLang="en-US" smtClean="0"/>
              <a:t>2025/3/5</a:t>
            </a:fld>
            <a:endParaRPr kumimoji="1"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107882501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55CE8-A0AE-750D-0EF2-E2CBA5AADE9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F1D45FD-B48A-7A52-3CAD-63B3CBE9257B}"/>
              </a:ext>
            </a:extLst>
          </p:cNvPr>
          <p:cNvSpPr>
            <a:spLocks noGrp="1"/>
          </p:cNvSpPr>
          <p:nvPr>
            <p:ph type="ctrTitle"/>
          </p:nvPr>
        </p:nvSpPr>
        <p:spPr>
          <a:xfrm>
            <a:off x="990600" y="2918929"/>
            <a:ext cx="10210800" cy="793880"/>
          </a:xfrm>
        </p:spPr>
        <p:txBody>
          <a:bodyPr>
            <a:normAutofit fontScale="90000"/>
          </a:bodyPr>
          <a:lstStyle/>
          <a:p>
            <a:r>
              <a:rPr kumimoji="1" lang="zh-CN" altLang="en-US" sz="4000" b="1" dirty="0">
                <a:latin typeface="Microsoft YaHei" panose="020B0503020204020204" pitchFamily="34" charset="-122"/>
                <a:ea typeface="Microsoft YaHei" panose="020B0503020204020204" pitchFamily="34" charset="-122"/>
              </a:rPr>
              <a:t>大语言模型简介及应用</a:t>
            </a:r>
            <a:br>
              <a:rPr kumimoji="1" lang="en-US" altLang="zh-CN" sz="4000" b="1" dirty="0">
                <a:latin typeface="Microsoft YaHei" panose="020B0503020204020204" pitchFamily="34" charset="-122"/>
                <a:ea typeface="Microsoft YaHei" panose="020B0503020204020204" pitchFamily="34" charset="-122"/>
              </a:rPr>
            </a:br>
            <a:r>
              <a:rPr kumimoji="1" lang="en-US" altLang="zh-CN" sz="3100" b="1" dirty="0">
                <a:solidFill>
                  <a:schemeClr val="bg1">
                    <a:lumMod val="50000"/>
                  </a:schemeClr>
                </a:solidFill>
                <a:latin typeface="Microsoft YaHei" panose="020B0503020204020204" pitchFamily="34" charset="-122"/>
                <a:ea typeface="Microsoft YaHei" panose="020B0503020204020204" pitchFamily="34" charset="-122"/>
              </a:rPr>
              <a:t>Introduction to LLM and</a:t>
            </a:r>
            <a:r>
              <a:rPr kumimoji="1" lang="zh-CN" altLang="en-US" sz="3100" b="1" dirty="0">
                <a:solidFill>
                  <a:schemeClr val="bg1">
                    <a:lumMod val="50000"/>
                  </a:schemeClr>
                </a:solidFill>
                <a:latin typeface="Microsoft YaHei" panose="020B0503020204020204" pitchFamily="34" charset="-122"/>
                <a:ea typeface="Microsoft YaHei" panose="020B0503020204020204" pitchFamily="34" charset="-122"/>
              </a:rPr>
              <a:t> </a:t>
            </a:r>
            <a:r>
              <a:rPr kumimoji="1" lang="en-US" altLang="zh-CN" sz="3100" b="1" dirty="0">
                <a:solidFill>
                  <a:schemeClr val="bg1">
                    <a:lumMod val="50000"/>
                  </a:schemeClr>
                </a:solidFill>
                <a:latin typeface="Microsoft YaHei" panose="020B0503020204020204" pitchFamily="34" charset="-122"/>
                <a:ea typeface="Microsoft YaHei" panose="020B0503020204020204" pitchFamily="34" charset="-122"/>
              </a:rPr>
              <a:t>its Applications</a:t>
            </a:r>
            <a:endParaRPr kumimoji="1" lang="zh-CN" altLang="en-US" sz="4000" b="1" dirty="0">
              <a:solidFill>
                <a:schemeClr val="bg1">
                  <a:lumMod val="50000"/>
                </a:schemeClr>
              </a:solidFill>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0151C39D-14EC-B9F3-B025-EE9198800A83}"/>
              </a:ext>
            </a:extLst>
          </p:cNvPr>
          <p:cNvSpPr/>
          <p:nvPr/>
        </p:nvSpPr>
        <p:spPr>
          <a:xfrm>
            <a:off x="0" y="2626519"/>
            <a:ext cx="1087120" cy="1604962"/>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6" name="直线连接符 5">
            <a:extLst>
              <a:ext uri="{FF2B5EF4-FFF2-40B4-BE49-F238E27FC236}">
                <a16:creationId xmlns:a16="http://schemas.microsoft.com/office/drawing/2014/main" id="{C640FD6B-44D4-9C38-2C3B-5965D9246089}"/>
              </a:ext>
            </a:extLst>
          </p:cNvPr>
          <p:cNvCxnSpPr>
            <a:cxnSpLocks/>
          </p:cNvCxnSpPr>
          <p:nvPr/>
        </p:nvCxnSpPr>
        <p:spPr>
          <a:xfrm>
            <a:off x="1280160" y="3901072"/>
            <a:ext cx="9631680" cy="0"/>
          </a:xfrm>
          <a:prstGeom prst="line">
            <a:avLst/>
          </a:prstGeom>
          <a:ln w="47625">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3875FEA9-6E16-19E4-1699-1AAB4A8DA60F}"/>
              </a:ext>
            </a:extLst>
          </p:cNvPr>
          <p:cNvSpPr/>
          <p:nvPr/>
        </p:nvSpPr>
        <p:spPr>
          <a:xfrm>
            <a:off x="11104880" y="2626519"/>
            <a:ext cx="1087120" cy="1604962"/>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3" name="图片 12">
            <a:extLst>
              <a:ext uri="{FF2B5EF4-FFF2-40B4-BE49-F238E27FC236}">
                <a16:creationId xmlns:a16="http://schemas.microsoft.com/office/drawing/2014/main" id="{3F838B97-EE91-2016-FFE5-286A6B5751E2}"/>
              </a:ext>
            </a:extLst>
          </p:cNvPr>
          <p:cNvPicPr>
            <a:picLocks noChangeAspect="1"/>
          </p:cNvPicPr>
          <p:nvPr/>
        </p:nvPicPr>
        <p:blipFill>
          <a:blip r:embed="rId2"/>
          <a:stretch>
            <a:fillRect/>
          </a:stretch>
        </p:blipFill>
        <p:spPr>
          <a:xfrm>
            <a:off x="75476" y="99391"/>
            <a:ext cx="2023288" cy="742868"/>
          </a:xfrm>
          <a:prstGeom prst="rect">
            <a:avLst/>
          </a:prstGeom>
        </p:spPr>
      </p:pic>
      <p:pic>
        <p:nvPicPr>
          <p:cNvPr id="4098" name="Picture 2" descr="ChatGPT - Wikipedia">
            <a:extLst>
              <a:ext uri="{FF2B5EF4-FFF2-40B4-BE49-F238E27FC236}">
                <a16:creationId xmlns:a16="http://schemas.microsoft.com/office/drawing/2014/main" id="{A91C4678-42CC-80CA-AED8-021EE34AB5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0462" y="1333737"/>
            <a:ext cx="755372" cy="75537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Ollama - Kodora | Leading AI Company in Australia">
            <a:extLst>
              <a:ext uri="{FF2B5EF4-FFF2-40B4-BE49-F238E27FC236}">
                <a16:creationId xmlns:a16="http://schemas.microsoft.com/office/drawing/2014/main" id="{8D1411E7-E5E0-C9EF-A5C3-D5C66DD293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8873" y="1256814"/>
            <a:ext cx="832295" cy="83229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DeepSeek API Integrations - Pipedream">
            <a:extLst>
              <a:ext uri="{FF2B5EF4-FFF2-40B4-BE49-F238E27FC236}">
                <a16:creationId xmlns:a16="http://schemas.microsoft.com/office/drawing/2014/main" id="{61952C53-BC81-F74C-4B58-BAFC2ACEB4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1168" y="1171738"/>
            <a:ext cx="1087121" cy="1087121"/>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laude AI: Solve Creative and Analytical Challenges with Advanced AI |  Zorgle">
            <a:extLst>
              <a:ext uri="{FF2B5EF4-FFF2-40B4-BE49-F238E27FC236}">
                <a16:creationId xmlns:a16="http://schemas.microsoft.com/office/drawing/2014/main" id="{AB583DAA-52D1-2ADF-94EA-1E65179D07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8865" y="1327390"/>
            <a:ext cx="761719" cy="761719"/>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xAI Launches Grok-3 AI Model, Claims Superior Performance Over GPT-4 -  MacRumors">
            <a:extLst>
              <a:ext uri="{FF2B5EF4-FFF2-40B4-BE49-F238E27FC236}">
                <a16:creationId xmlns:a16="http://schemas.microsoft.com/office/drawing/2014/main" id="{BBFBE3A3-4BCF-1C7A-ADAE-D6E611D805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90584" y="1141408"/>
            <a:ext cx="2040498" cy="114778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4D706B40-724D-EE01-038A-8E7AC6A166E1}"/>
              </a:ext>
            </a:extLst>
          </p:cNvPr>
          <p:cNvSpPr txBox="1"/>
          <p:nvPr/>
        </p:nvSpPr>
        <p:spPr>
          <a:xfrm>
            <a:off x="4888738" y="4277524"/>
            <a:ext cx="2339102" cy="461665"/>
          </a:xfrm>
          <a:prstGeom prst="rect">
            <a:avLst/>
          </a:prstGeom>
          <a:noFill/>
        </p:spPr>
        <p:txBody>
          <a:bodyPr wrap="none" rtlCol="0">
            <a:spAutoFit/>
          </a:bodyPr>
          <a:lstStyle/>
          <a:p>
            <a:pPr algn="ctr"/>
            <a:r>
              <a:rPr kumimoji="1" lang="zh-CN" altLang="en-US" sz="2400" b="1" dirty="0">
                <a:latin typeface="Microsoft YaHei" panose="020B0503020204020204" pitchFamily="34" charset="-122"/>
                <a:ea typeface="Microsoft YaHei" panose="020B0503020204020204" pitchFamily="34" charset="-122"/>
              </a:rPr>
              <a:t>主讲人：李文杰</a:t>
            </a:r>
            <a:endParaRPr kumimoji="1" lang="en-US" altLang="zh-CN" sz="2400" b="1" dirty="0">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57CDD485-9BD5-A07E-CCB9-7CF877CCC4F4}"/>
              </a:ext>
            </a:extLst>
          </p:cNvPr>
          <p:cNvSpPr/>
          <p:nvPr/>
        </p:nvSpPr>
        <p:spPr>
          <a:xfrm>
            <a:off x="5804452" y="0"/>
            <a:ext cx="586409" cy="19878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文本框 8">
            <a:extLst>
              <a:ext uri="{FF2B5EF4-FFF2-40B4-BE49-F238E27FC236}">
                <a16:creationId xmlns:a16="http://schemas.microsoft.com/office/drawing/2014/main" id="{D838483F-69B6-F2C9-4A07-FDD1410D79CA}"/>
              </a:ext>
            </a:extLst>
          </p:cNvPr>
          <p:cNvSpPr txBox="1"/>
          <p:nvPr/>
        </p:nvSpPr>
        <p:spPr>
          <a:xfrm>
            <a:off x="3047171" y="6308336"/>
            <a:ext cx="6097656" cy="369332"/>
          </a:xfrm>
          <a:prstGeom prst="rect">
            <a:avLst/>
          </a:prstGeom>
          <a:noFill/>
        </p:spPr>
        <p:txBody>
          <a:bodyPr wrap="square">
            <a:spAutoFit/>
          </a:bodyPr>
          <a:lstStyle/>
          <a:p>
            <a:pPr algn="ctr"/>
            <a:r>
              <a:rPr kumimoji="1" lang="en-US" altLang="zh-CN" b="1" dirty="0">
                <a:latin typeface="Microsoft YaHei" panose="020B0503020204020204" pitchFamily="34" charset="-122"/>
                <a:ea typeface="Microsoft YaHei" panose="020B0503020204020204" pitchFamily="34" charset="-122"/>
              </a:rPr>
              <a:t>2025</a:t>
            </a:r>
            <a:r>
              <a:rPr kumimoji="1" lang="zh-CN" altLang="en-US" b="1" dirty="0">
                <a:latin typeface="Microsoft YaHei" panose="020B0503020204020204" pitchFamily="34" charset="-122"/>
                <a:ea typeface="Microsoft YaHei" panose="020B0503020204020204" pitchFamily="34" charset="-122"/>
              </a:rPr>
              <a:t>年</a:t>
            </a:r>
            <a:r>
              <a:rPr kumimoji="1" lang="en-US" altLang="zh-CN" b="1" dirty="0">
                <a:latin typeface="Microsoft YaHei" panose="020B0503020204020204" pitchFamily="34" charset="-122"/>
                <a:ea typeface="Microsoft YaHei" panose="020B0503020204020204" pitchFamily="34" charset="-122"/>
              </a:rPr>
              <a:t>3</a:t>
            </a:r>
            <a:r>
              <a:rPr kumimoji="1" lang="zh-CN" altLang="en-US" b="1" dirty="0">
                <a:latin typeface="Microsoft YaHei" panose="020B0503020204020204" pitchFamily="34" charset="-122"/>
                <a:ea typeface="Microsoft YaHei" panose="020B0503020204020204" pitchFamily="34" charset="-122"/>
              </a:rPr>
              <a:t>月</a:t>
            </a:r>
          </a:p>
        </p:txBody>
      </p:sp>
      <p:sp>
        <p:nvSpPr>
          <p:cNvPr id="7" name="文本框 6">
            <a:extLst>
              <a:ext uri="{FF2B5EF4-FFF2-40B4-BE49-F238E27FC236}">
                <a16:creationId xmlns:a16="http://schemas.microsoft.com/office/drawing/2014/main" id="{BF862FCC-A230-09AE-1AD3-5E4EBB90801A}"/>
              </a:ext>
            </a:extLst>
          </p:cNvPr>
          <p:cNvSpPr txBox="1"/>
          <p:nvPr/>
        </p:nvSpPr>
        <p:spPr>
          <a:xfrm>
            <a:off x="3760840" y="5646674"/>
            <a:ext cx="4670317" cy="400110"/>
          </a:xfrm>
          <a:prstGeom prst="rect">
            <a:avLst/>
          </a:prstGeom>
          <a:noFill/>
        </p:spPr>
        <p:txBody>
          <a:bodyPr wrap="none" rtlCol="0">
            <a:spAutoFit/>
          </a:bodyPr>
          <a:lstStyle/>
          <a:p>
            <a:r>
              <a:rPr kumimoji="1" lang="en-US" altLang="zh-CN" sz="2000" dirty="0">
                <a:latin typeface="Arial" panose="020B0604020202020204" pitchFamily="34" charset="0"/>
                <a:cs typeface="Arial" panose="020B0604020202020204" pitchFamily="34" charset="0"/>
              </a:rPr>
              <a:t>https://</a:t>
            </a:r>
            <a:r>
              <a:rPr kumimoji="1" lang="en-US" altLang="zh-CN" sz="2000" dirty="0" err="1">
                <a:latin typeface="Arial" panose="020B0604020202020204" pitchFamily="34" charset="0"/>
                <a:cs typeface="Arial" panose="020B0604020202020204" pitchFamily="34" charset="0"/>
              </a:rPr>
              <a:t>github.com</a:t>
            </a:r>
            <a:r>
              <a:rPr kumimoji="1" lang="en-US" altLang="zh-CN" sz="2000" dirty="0">
                <a:latin typeface="Arial" panose="020B0604020202020204" pitchFamily="34" charset="0"/>
                <a:cs typeface="Arial" panose="020B0604020202020204" pitchFamily="34" charset="0"/>
              </a:rPr>
              <a:t>/</a:t>
            </a:r>
            <a:r>
              <a:rPr kumimoji="1" lang="en-US" altLang="zh-CN" sz="2000" dirty="0" err="1">
                <a:latin typeface="Arial" panose="020B0604020202020204" pitchFamily="34" charset="0"/>
                <a:cs typeface="Arial" panose="020B0604020202020204" pitchFamily="34" charset="0"/>
              </a:rPr>
              <a:t>Jayleelwj</a:t>
            </a:r>
            <a:r>
              <a:rPr kumimoji="1" lang="en-US" altLang="zh-CN" sz="2000" dirty="0">
                <a:latin typeface="Arial" panose="020B0604020202020204" pitchFamily="34" charset="0"/>
                <a:cs typeface="Arial" panose="020B0604020202020204" pitchFamily="34" charset="0"/>
              </a:rPr>
              <a:t>/</a:t>
            </a:r>
            <a:r>
              <a:rPr kumimoji="1" lang="en-US" altLang="zh-CN" sz="2000" dirty="0" err="1">
                <a:latin typeface="Arial" panose="020B0604020202020204" pitchFamily="34" charset="0"/>
                <a:cs typeface="Arial" panose="020B0604020202020204" pitchFamily="34" charset="0"/>
              </a:rPr>
              <a:t>IntroToLLM</a:t>
            </a:r>
            <a:endParaRPr kumimoji="1" lang="zh-CN" altLang="en-US" sz="2000" dirty="0">
              <a:latin typeface="Arial" panose="020B0604020202020204" pitchFamily="34" charset="0"/>
              <a:cs typeface="Arial" panose="020B0604020202020204" pitchFamily="34" charset="0"/>
            </a:endParaRPr>
          </a:p>
        </p:txBody>
      </p:sp>
      <p:pic>
        <p:nvPicPr>
          <p:cNvPr id="10" name="图片 9">
            <a:extLst>
              <a:ext uri="{FF2B5EF4-FFF2-40B4-BE49-F238E27FC236}">
                <a16:creationId xmlns:a16="http://schemas.microsoft.com/office/drawing/2014/main" id="{574304CC-AE2F-0322-57A8-DAA19A5F99A2}"/>
              </a:ext>
            </a:extLst>
          </p:cNvPr>
          <p:cNvPicPr>
            <a:picLocks noChangeAspect="1"/>
          </p:cNvPicPr>
          <p:nvPr/>
        </p:nvPicPr>
        <p:blipFill>
          <a:blip r:embed="rId8"/>
          <a:stretch>
            <a:fillRect/>
          </a:stretch>
        </p:blipFill>
        <p:spPr>
          <a:xfrm>
            <a:off x="10264666" y="4927367"/>
            <a:ext cx="1873468" cy="1873468"/>
          </a:xfrm>
          <a:prstGeom prst="rect">
            <a:avLst/>
          </a:prstGeom>
        </p:spPr>
      </p:pic>
      <p:sp>
        <p:nvSpPr>
          <p:cNvPr id="8" name="文本框 7">
            <a:extLst>
              <a:ext uri="{FF2B5EF4-FFF2-40B4-BE49-F238E27FC236}">
                <a16:creationId xmlns:a16="http://schemas.microsoft.com/office/drawing/2014/main" id="{C675A147-5787-48B6-FB52-08C0014EC682}"/>
              </a:ext>
            </a:extLst>
          </p:cNvPr>
          <p:cNvSpPr txBox="1"/>
          <p:nvPr/>
        </p:nvSpPr>
        <p:spPr>
          <a:xfrm>
            <a:off x="4124907" y="4985012"/>
            <a:ext cx="3866764" cy="400110"/>
          </a:xfrm>
          <a:prstGeom prst="rect">
            <a:avLst/>
          </a:prstGeom>
          <a:noFill/>
        </p:spPr>
        <p:txBody>
          <a:bodyPr wrap="none" rtlCol="0">
            <a:spAutoFit/>
          </a:bodyPr>
          <a:lstStyle/>
          <a:p>
            <a:r>
              <a:rPr kumimoji="1" lang="en-US" altLang="zh-CN" sz="2000" b="1" dirty="0">
                <a:latin typeface="Arial" panose="020B0604020202020204" pitchFamily="34" charset="0"/>
                <a:cs typeface="Arial" panose="020B0604020202020204" pitchFamily="34" charset="0"/>
              </a:rPr>
              <a:t>Email: </a:t>
            </a:r>
            <a:r>
              <a:rPr kumimoji="1" lang="en-US" altLang="zh-CN" sz="2000" dirty="0" err="1">
                <a:latin typeface="Arial" panose="020B0604020202020204" pitchFamily="34" charset="0"/>
                <a:cs typeface="Arial" panose="020B0604020202020204" pitchFamily="34" charset="0"/>
              </a:rPr>
              <a:t>wenjieleenju@gmail.com</a:t>
            </a:r>
            <a:endParaRPr kumimoji="1" lang="zh-CN"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24340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2BA35E9-C118-9388-47CC-DF467A9AAB96}"/>
              </a:ext>
            </a:extLst>
          </p:cNvPr>
          <p:cNvPicPr>
            <a:picLocks noChangeAspect="1"/>
          </p:cNvPicPr>
          <p:nvPr/>
        </p:nvPicPr>
        <p:blipFill>
          <a:blip r:embed="rId2"/>
          <a:stretch>
            <a:fillRect/>
          </a:stretch>
        </p:blipFill>
        <p:spPr>
          <a:xfrm>
            <a:off x="1868172" y="1374377"/>
            <a:ext cx="8753829" cy="4429228"/>
          </a:xfrm>
          <a:prstGeom prst="rect">
            <a:avLst/>
          </a:prstGeom>
        </p:spPr>
      </p:pic>
      <p:sp>
        <p:nvSpPr>
          <p:cNvPr id="5" name="文本框 4">
            <a:extLst>
              <a:ext uri="{FF2B5EF4-FFF2-40B4-BE49-F238E27FC236}">
                <a16:creationId xmlns:a16="http://schemas.microsoft.com/office/drawing/2014/main" id="{D62BF579-45A5-7F93-6C7C-8BCD3DA8A713}"/>
              </a:ext>
            </a:extLst>
          </p:cNvPr>
          <p:cNvSpPr txBox="1"/>
          <p:nvPr/>
        </p:nvSpPr>
        <p:spPr>
          <a:xfrm>
            <a:off x="3857254" y="974267"/>
            <a:ext cx="4775666"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通用大模型训练数据集（以</a:t>
            </a:r>
            <a:r>
              <a:rPr kumimoji="1" lang="en-US" altLang="zh-CN" sz="2000" b="1" dirty="0">
                <a:latin typeface="Microsoft YaHei" panose="020B0503020204020204" pitchFamily="34" charset="-122"/>
                <a:ea typeface="Microsoft YaHei" panose="020B0503020204020204" pitchFamily="34" charset="-122"/>
              </a:rPr>
              <a:t>GPT3</a:t>
            </a:r>
            <a:r>
              <a:rPr kumimoji="1" lang="zh-CN" altLang="en-US" sz="2000" b="1" dirty="0">
                <a:latin typeface="Microsoft YaHei" panose="020B0503020204020204" pitchFamily="34" charset="-122"/>
                <a:ea typeface="Microsoft YaHei" panose="020B0503020204020204" pitchFamily="34" charset="-122"/>
              </a:rPr>
              <a:t>为例）</a:t>
            </a:r>
          </a:p>
        </p:txBody>
      </p:sp>
      <p:sp>
        <p:nvSpPr>
          <p:cNvPr id="8" name="文本框 7">
            <a:extLst>
              <a:ext uri="{FF2B5EF4-FFF2-40B4-BE49-F238E27FC236}">
                <a16:creationId xmlns:a16="http://schemas.microsoft.com/office/drawing/2014/main" id="{CD979BB4-E944-2A05-2229-84B7A7468621}"/>
              </a:ext>
            </a:extLst>
          </p:cNvPr>
          <p:cNvSpPr txBox="1"/>
          <p:nvPr/>
        </p:nvSpPr>
        <p:spPr>
          <a:xfrm>
            <a:off x="8096951" y="5803605"/>
            <a:ext cx="2573140" cy="338554"/>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sz="1600" dirty="0">
                <a:solidFill>
                  <a:schemeClr val="accent1">
                    <a:lumMod val="50000"/>
                  </a:schemeClr>
                </a:solidFill>
                <a:latin typeface="KaiTi" panose="02010609060101010101" pitchFamily="49" charset="-122"/>
                <a:ea typeface="KaiTi" panose="02010609060101010101" pitchFamily="49" charset="-122"/>
              </a:rPr>
              <a:t>仅限互联网公开数据集</a:t>
            </a:r>
          </a:p>
        </p:txBody>
      </p:sp>
      <p:sp>
        <p:nvSpPr>
          <p:cNvPr id="2" name="文本框 1">
            <a:extLst>
              <a:ext uri="{FF2B5EF4-FFF2-40B4-BE49-F238E27FC236}">
                <a16:creationId xmlns:a16="http://schemas.microsoft.com/office/drawing/2014/main" id="{AF1A9461-C53C-6F7E-1577-E99F2986459E}"/>
              </a:ext>
            </a:extLst>
          </p:cNvPr>
          <p:cNvSpPr txBox="1"/>
          <p:nvPr/>
        </p:nvSpPr>
        <p:spPr>
          <a:xfrm>
            <a:off x="336721" y="85642"/>
            <a:ext cx="4899098"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What is Large Language Model?</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2AEC1395-31F3-56E9-903C-EF83009F2702}"/>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a:extLst>
              <a:ext uri="{FF2B5EF4-FFF2-40B4-BE49-F238E27FC236}">
                <a16:creationId xmlns:a16="http://schemas.microsoft.com/office/drawing/2014/main" id="{93AA2C4E-4746-53CB-91BB-1CEDFF0E3BA9}"/>
              </a:ext>
            </a:extLst>
          </p:cNvPr>
          <p:cNvPicPr>
            <a:picLocks noChangeAspect="1"/>
          </p:cNvPicPr>
          <p:nvPr/>
        </p:nvPicPr>
        <p:blipFill>
          <a:blip r:embed="rId3"/>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2375552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76746-3D7B-290E-2F90-029600ECF8F2}"/>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C083F2C2-EABF-1810-0CA2-58741627A606}"/>
              </a:ext>
            </a:extLst>
          </p:cNvPr>
          <p:cNvSpPr txBox="1"/>
          <p:nvPr/>
        </p:nvSpPr>
        <p:spPr>
          <a:xfrm>
            <a:off x="4645923" y="3019237"/>
            <a:ext cx="2900154" cy="892552"/>
          </a:xfrm>
          <a:prstGeom prst="rect">
            <a:avLst/>
          </a:prstGeom>
          <a:noFill/>
        </p:spPr>
        <p:txBody>
          <a:bodyPr wrap="none" rtlCol="0">
            <a:spAutoFit/>
          </a:bodyPr>
          <a:lstStyle/>
          <a:p>
            <a:pPr algn="ctr"/>
            <a:r>
              <a:rPr kumimoji="1" lang="zh-CN" altLang="en-US" sz="2800" b="1" dirty="0">
                <a:latin typeface="Microsoft YaHei" panose="020B0503020204020204" pitchFamily="34" charset="-122"/>
                <a:ea typeface="Microsoft YaHei" panose="020B0503020204020204" pitchFamily="34" charset="-122"/>
                <a:cs typeface="Arial" panose="020B0604020202020204" pitchFamily="34" charset="0"/>
              </a:rPr>
              <a:t>大模型能干什么</a:t>
            </a:r>
            <a:endParaRPr kumimoji="1" lang="en-US" altLang="zh-CN" sz="2800" b="1" dirty="0">
              <a:latin typeface="Microsoft YaHei" panose="020B0503020204020204" pitchFamily="34" charset="-122"/>
              <a:ea typeface="Microsoft YaHei" panose="020B0503020204020204" pitchFamily="34" charset="-122"/>
              <a:cs typeface="Arial" panose="020B0604020202020204" pitchFamily="34" charset="0"/>
            </a:endParaRPr>
          </a:p>
          <a:p>
            <a:pPr algn="ctr"/>
            <a:r>
              <a:rPr kumimoji="1" lang="en-US" altLang="zh-CN" sz="2400" b="1" dirty="0">
                <a:solidFill>
                  <a:schemeClr val="bg1">
                    <a:lumMod val="65000"/>
                  </a:schemeClr>
                </a:solidFill>
                <a:latin typeface="Arial" panose="020B0604020202020204" pitchFamily="34" charset="0"/>
                <a:cs typeface="Arial" panose="020B0604020202020204" pitchFamily="34" charset="0"/>
              </a:rPr>
              <a:t>What can LLMs do</a:t>
            </a:r>
            <a:endParaRPr kumimoji="1" lang="zh-CN" altLang="en-US" sz="2400" b="1" dirty="0">
              <a:solidFill>
                <a:schemeClr val="bg1">
                  <a:lumMod val="65000"/>
                </a:schemeClr>
              </a:solidFill>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40D77668-D381-0266-7A7D-028E281925A3}"/>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3" name="半闭框 2">
            <a:extLst>
              <a:ext uri="{FF2B5EF4-FFF2-40B4-BE49-F238E27FC236}">
                <a16:creationId xmlns:a16="http://schemas.microsoft.com/office/drawing/2014/main" id="{7ECED3A5-F0D7-6369-7182-CC8926A04127}"/>
              </a:ext>
            </a:extLst>
          </p:cNvPr>
          <p:cNvSpPr/>
          <p:nvPr/>
        </p:nvSpPr>
        <p:spPr>
          <a:xfrm>
            <a:off x="3511916" y="2874924"/>
            <a:ext cx="596708" cy="590589"/>
          </a:xfrm>
          <a:prstGeom prst="half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半闭框 3">
            <a:extLst>
              <a:ext uri="{FF2B5EF4-FFF2-40B4-BE49-F238E27FC236}">
                <a16:creationId xmlns:a16="http://schemas.microsoft.com/office/drawing/2014/main" id="{72180AB8-6FCA-52FF-1007-640A54E1C7CB}"/>
              </a:ext>
            </a:extLst>
          </p:cNvPr>
          <p:cNvSpPr/>
          <p:nvPr/>
        </p:nvSpPr>
        <p:spPr>
          <a:xfrm rot="10800000">
            <a:off x="8083376" y="3465514"/>
            <a:ext cx="596707" cy="590588"/>
          </a:xfrm>
          <a:prstGeom prst="half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2573575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0B634-4B87-EFD4-3FF1-D7CF4FEF988B}"/>
            </a:ext>
          </a:extLst>
        </p:cNvPr>
        <p:cNvGrpSpPr/>
        <p:nvPr/>
      </p:nvGrpSpPr>
      <p:grpSpPr>
        <a:xfrm>
          <a:off x="0" y="0"/>
          <a:ext cx="0" cy="0"/>
          <a:chOff x="0" y="0"/>
          <a:chExt cx="0" cy="0"/>
        </a:xfrm>
      </p:grpSpPr>
      <p:pic>
        <p:nvPicPr>
          <p:cNvPr id="7" name="图片 6">
            <a:extLst>
              <a:ext uri="{FF2B5EF4-FFF2-40B4-BE49-F238E27FC236}">
                <a16:creationId xmlns:a16="http://schemas.microsoft.com/office/drawing/2014/main" id="{AF5106C2-A984-E0CC-AACA-52EBC27C157B}"/>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2" name="文本框 1">
            <a:extLst>
              <a:ext uri="{FF2B5EF4-FFF2-40B4-BE49-F238E27FC236}">
                <a16:creationId xmlns:a16="http://schemas.microsoft.com/office/drawing/2014/main" id="{D45554F6-FAC3-4E5A-C0C0-DF6E9183FA08}"/>
              </a:ext>
            </a:extLst>
          </p:cNvPr>
          <p:cNvSpPr txBox="1"/>
          <p:nvPr/>
        </p:nvSpPr>
        <p:spPr>
          <a:xfrm>
            <a:off x="336721" y="85642"/>
            <a:ext cx="2916183"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What can LLM do?</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28634BCE-9AAE-44BE-A8C5-ECA650E62D81}"/>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a:extLst>
              <a:ext uri="{FF2B5EF4-FFF2-40B4-BE49-F238E27FC236}">
                <a16:creationId xmlns:a16="http://schemas.microsoft.com/office/drawing/2014/main" id="{44168CD4-80FC-C316-F7F5-0680C6EC2BA7}"/>
              </a:ext>
            </a:extLst>
          </p:cNvPr>
          <p:cNvSpPr/>
          <p:nvPr/>
        </p:nvSpPr>
        <p:spPr>
          <a:xfrm>
            <a:off x="336721" y="2960379"/>
            <a:ext cx="954156" cy="54888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solidFill>
                  <a:schemeClr val="tx2"/>
                </a:solidFill>
              </a:rPr>
              <a:t>LLM</a:t>
            </a:r>
            <a:endParaRPr kumimoji="1" lang="zh-CN" altLang="en-US" sz="2400" b="1" dirty="0">
              <a:solidFill>
                <a:schemeClr val="tx2"/>
              </a:solidFill>
            </a:endParaRPr>
          </a:p>
        </p:txBody>
      </p:sp>
      <p:sp>
        <p:nvSpPr>
          <p:cNvPr id="5" name="矩形 4">
            <a:extLst>
              <a:ext uri="{FF2B5EF4-FFF2-40B4-BE49-F238E27FC236}">
                <a16:creationId xmlns:a16="http://schemas.microsoft.com/office/drawing/2014/main" id="{D3993A36-C1C0-13C1-DE75-F687C6003601}"/>
              </a:ext>
            </a:extLst>
          </p:cNvPr>
          <p:cNvSpPr/>
          <p:nvPr/>
        </p:nvSpPr>
        <p:spPr>
          <a:xfrm>
            <a:off x="1860212" y="941537"/>
            <a:ext cx="1597391" cy="548884"/>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icrosoft YaHei" panose="020B0503020204020204" pitchFamily="34" charset="-122"/>
                <a:ea typeface="Microsoft YaHei" panose="020B0503020204020204" pitchFamily="34" charset="-122"/>
              </a:rPr>
              <a:t>自然语言处理</a:t>
            </a:r>
          </a:p>
        </p:txBody>
      </p:sp>
      <p:sp>
        <p:nvSpPr>
          <p:cNvPr id="6" name="矩形 5">
            <a:extLst>
              <a:ext uri="{FF2B5EF4-FFF2-40B4-BE49-F238E27FC236}">
                <a16:creationId xmlns:a16="http://schemas.microsoft.com/office/drawing/2014/main" id="{67E9DC84-8CFB-A470-590E-30D0562D91CE}"/>
              </a:ext>
            </a:extLst>
          </p:cNvPr>
          <p:cNvSpPr/>
          <p:nvPr/>
        </p:nvSpPr>
        <p:spPr>
          <a:xfrm>
            <a:off x="1860212" y="2252346"/>
            <a:ext cx="1597391" cy="62931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icrosoft YaHei" panose="020B0503020204020204" pitchFamily="34" charset="-122"/>
                <a:ea typeface="Microsoft YaHei" panose="020B0503020204020204" pitchFamily="34" charset="-122"/>
              </a:rPr>
              <a:t>知识与推理</a:t>
            </a:r>
          </a:p>
        </p:txBody>
      </p:sp>
      <p:sp>
        <p:nvSpPr>
          <p:cNvPr id="8" name="矩形 7">
            <a:extLst>
              <a:ext uri="{FF2B5EF4-FFF2-40B4-BE49-F238E27FC236}">
                <a16:creationId xmlns:a16="http://schemas.microsoft.com/office/drawing/2014/main" id="{5BE0A8AC-2583-9CE8-3D62-20797B616A25}"/>
              </a:ext>
            </a:extLst>
          </p:cNvPr>
          <p:cNvSpPr/>
          <p:nvPr/>
        </p:nvSpPr>
        <p:spPr>
          <a:xfrm>
            <a:off x="1860212" y="3529609"/>
            <a:ext cx="1597391" cy="548884"/>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icrosoft YaHei" panose="020B0503020204020204" pitchFamily="34" charset="-122"/>
                <a:ea typeface="Microsoft YaHei" panose="020B0503020204020204" pitchFamily="34" charset="-122"/>
              </a:rPr>
              <a:t>辅助决策</a:t>
            </a:r>
          </a:p>
        </p:txBody>
      </p:sp>
      <p:sp>
        <p:nvSpPr>
          <p:cNvPr id="9" name="矩形 8">
            <a:extLst>
              <a:ext uri="{FF2B5EF4-FFF2-40B4-BE49-F238E27FC236}">
                <a16:creationId xmlns:a16="http://schemas.microsoft.com/office/drawing/2014/main" id="{823311EE-5EC8-42F0-D995-932A9C460DC3}"/>
              </a:ext>
            </a:extLst>
          </p:cNvPr>
          <p:cNvSpPr/>
          <p:nvPr/>
        </p:nvSpPr>
        <p:spPr>
          <a:xfrm>
            <a:off x="1860213" y="4845806"/>
            <a:ext cx="1597391" cy="548884"/>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icrosoft YaHei" panose="020B0503020204020204" pitchFamily="34" charset="-122"/>
                <a:ea typeface="Microsoft YaHei" panose="020B0503020204020204" pitchFamily="34" charset="-122"/>
              </a:rPr>
              <a:t>人机交互</a:t>
            </a:r>
          </a:p>
        </p:txBody>
      </p:sp>
      <p:sp>
        <p:nvSpPr>
          <p:cNvPr id="10" name="矩形 9">
            <a:extLst>
              <a:ext uri="{FF2B5EF4-FFF2-40B4-BE49-F238E27FC236}">
                <a16:creationId xmlns:a16="http://schemas.microsoft.com/office/drawing/2014/main" id="{366435EF-928B-0388-58BB-9FBF149301D5}"/>
              </a:ext>
            </a:extLst>
          </p:cNvPr>
          <p:cNvSpPr/>
          <p:nvPr/>
        </p:nvSpPr>
        <p:spPr>
          <a:xfrm>
            <a:off x="4089895" y="654694"/>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文本翻译</a:t>
            </a:r>
          </a:p>
        </p:txBody>
      </p:sp>
      <p:sp>
        <p:nvSpPr>
          <p:cNvPr id="11" name="矩形 10">
            <a:extLst>
              <a:ext uri="{FF2B5EF4-FFF2-40B4-BE49-F238E27FC236}">
                <a16:creationId xmlns:a16="http://schemas.microsoft.com/office/drawing/2014/main" id="{D318BA76-2084-5087-90ED-C9736FD2F50B}"/>
              </a:ext>
            </a:extLst>
          </p:cNvPr>
          <p:cNvSpPr/>
          <p:nvPr/>
        </p:nvSpPr>
        <p:spPr>
          <a:xfrm>
            <a:off x="4089895" y="1069486"/>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文本创作生成</a:t>
            </a:r>
          </a:p>
        </p:txBody>
      </p:sp>
      <p:sp>
        <p:nvSpPr>
          <p:cNvPr id="12" name="矩形 11">
            <a:extLst>
              <a:ext uri="{FF2B5EF4-FFF2-40B4-BE49-F238E27FC236}">
                <a16:creationId xmlns:a16="http://schemas.microsoft.com/office/drawing/2014/main" id="{8F1E4222-A870-EFA3-04A7-F44AC875F7A6}"/>
              </a:ext>
            </a:extLst>
          </p:cNvPr>
          <p:cNvSpPr/>
          <p:nvPr/>
        </p:nvSpPr>
        <p:spPr>
          <a:xfrm>
            <a:off x="4089895" y="1487568"/>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语言理解分析</a:t>
            </a:r>
          </a:p>
        </p:txBody>
      </p:sp>
      <p:sp>
        <p:nvSpPr>
          <p:cNvPr id="13" name="矩形 12">
            <a:extLst>
              <a:ext uri="{FF2B5EF4-FFF2-40B4-BE49-F238E27FC236}">
                <a16:creationId xmlns:a16="http://schemas.microsoft.com/office/drawing/2014/main" id="{7281683E-1422-87F9-9058-44C912D1705F}"/>
              </a:ext>
            </a:extLst>
          </p:cNvPr>
          <p:cNvSpPr/>
          <p:nvPr/>
        </p:nvSpPr>
        <p:spPr>
          <a:xfrm>
            <a:off x="4089895" y="1944108"/>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问答系统</a:t>
            </a:r>
          </a:p>
        </p:txBody>
      </p:sp>
      <p:sp>
        <p:nvSpPr>
          <p:cNvPr id="14" name="矩形 13">
            <a:extLst>
              <a:ext uri="{FF2B5EF4-FFF2-40B4-BE49-F238E27FC236}">
                <a16:creationId xmlns:a16="http://schemas.microsoft.com/office/drawing/2014/main" id="{A116D588-A213-58EB-96E0-00DB60C3B46D}"/>
              </a:ext>
            </a:extLst>
          </p:cNvPr>
          <p:cNvSpPr/>
          <p:nvPr/>
        </p:nvSpPr>
        <p:spPr>
          <a:xfrm>
            <a:off x="4089895" y="2418534"/>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逻辑推理</a:t>
            </a:r>
          </a:p>
        </p:txBody>
      </p:sp>
      <p:sp>
        <p:nvSpPr>
          <p:cNvPr id="15" name="矩形 14">
            <a:extLst>
              <a:ext uri="{FF2B5EF4-FFF2-40B4-BE49-F238E27FC236}">
                <a16:creationId xmlns:a16="http://schemas.microsoft.com/office/drawing/2014/main" id="{D3471D8E-76C8-436C-06BD-EF94966D4559}"/>
              </a:ext>
            </a:extLst>
          </p:cNvPr>
          <p:cNvSpPr/>
          <p:nvPr/>
        </p:nvSpPr>
        <p:spPr>
          <a:xfrm>
            <a:off x="4089895" y="2826677"/>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知识整合</a:t>
            </a:r>
          </a:p>
        </p:txBody>
      </p:sp>
      <p:sp>
        <p:nvSpPr>
          <p:cNvPr id="16" name="矩形 15">
            <a:extLst>
              <a:ext uri="{FF2B5EF4-FFF2-40B4-BE49-F238E27FC236}">
                <a16:creationId xmlns:a16="http://schemas.microsoft.com/office/drawing/2014/main" id="{637B3F1F-97C0-41CD-6185-61D8C6367F61}"/>
              </a:ext>
            </a:extLst>
          </p:cNvPr>
          <p:cNvSpPr/>
          <p:nvPr/>
        </p:nvSpPr>
        <p:spPr>
          <a:xfrm>
            <a:off x="4089895" y="3230453"/>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数据分析</a:t>
            </a:r>
          </a:p>
        </p:txBody>
      </p:sp>
      <p:sp>
        <p:nvSpPr>
          <p:cNvPr id="17" name="矩形 16">
            <a:extLst>
              <a:ext uri="{FF2B5EF4-FFF2-40B4-BE49-F238E27FC236}">
                <a16:creationId xmlns:a16="http://schemas.microsoft.com/office/drawing/2014/main" id="{903FC9FA-ED17-39CF-31AA-51C7129C1B6E}"/>
              </a:ext>
            </a:extLst>
          </p:cNvPr>
          <p:cNvSpPr/>
          <p:nvPr/>
        </p:nvSpPr>
        <p:spPr>
          <a:xfrm>
            <a:off x="4089895" y="3665123"/>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方案规划</a:t>
            </a:r>
          </a:p>
        </p:txBody>
      </p:sp>
      <p:sp>
        <p:nvSpPr>
          <p:cNvPr id="18" name="矩形 17">
            <a:extLst>
              <a:ext uri="{FF2B5EF4-FFF2-40B4-BE49-F238E27FC236}">
                <a16:creationId xmlns:a16="http://schemas.microsoft.com/office/drawing/2014/main" id="{DF14D348-D417-8430-5D8C-A3F2DA2A497B}"/>
              </a:ext>
            </a:extLst>
          </p:cNvPr>
          <p:cNvSpPr/>
          <p:nvPr/>
        </p:nvSpPr>
        <p:spPr>
          <a:xfrm>
            <a:off x="4089895" y="4142839"/>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建议生成</a:t>
            </a:r>
          </a:p>
        </p:txBody>
      </p:sp>
      <p:sp>
        <p:nvSpPr>
          <p:cNvPr id="19" name="矩形 18">
            <a:extLst>
              <a:ext uri="{FF2B5EF4-FFF2-40B4-BE49-F238E27FC236}">
                <a16:creationId xmlns:a16="http://schemas.microsoft.com/office/drawing/2014/main" id="{A03C82F9-7586-1E0C-16FE-D0DC49357F7D}"/>
              </a:ext>
            </a:extLst>
          </p:cNvPr>
          <p:cNvSpPr/>
          <p:nvPr/>
        </p:nvSpPr>
        <p:spPr>
          <a:xfrm>
            <a:off x="4089895" y="4534613"/>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多模态交互</a:t>
            </a:r>
          </a:p>
        </p:txBody>
      </p:sp>
      <p:sp>
        <p:nvSpPr>
          <p:cNvPr id="20" name="矩形 19">
            <a:extLst>
              <a:ext uri="{FF2B5EF4-FFF2-40B4-BE49-F238E27FC236}">
                <a16:creationId xmlns:a16="http://schemas.microsoft.com/office/drawing/2014/main" id="{EAC7B9A6-A8CB-29A0-BB2F-FEBB5AAA7425}"/>
              </a:ext>
            </a:extLst>
          </p:cNvPr>
          <p:cNvSpPr/>
          <p:nvPr/>
        </p:nvSpPr>
        <p:spPr>
          <a:xfrm>
            <a:off x="4089895" y="4969283"/>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任务执行</a:t>
            </a:r>
          </a:p>
        </p:txBody>
      </p:sp>
      <p:sp>
        <p:nvSpPr>
          <p:cNvPr id="21" name="矩形 20">
            <a:extLst>
              <a:ext uri="{FF2B5EF4-FFF2-40B4-BE49-F238E27FC236}">
                <a16:creationId xmlns:a16="http://schemas.microsoft.com/office/drawing/2014/main" id="{1E4E9195-47E8-B486-B996-670747CCA8EB}"/>
              </a:ext>
            </a:extLst>
          </p:cNvPr>
          <p:cNvSpPr/>
          <p:nvPr/>
        </p:nvSpPr>
        <p:spPr>
          <a:xfrm>
            <a:off x="4089895" y="5432459"/>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对话能力</a:t>
            </a:r>
          </a:p>
        </p:txBody>
      </p:sp>
      <p:cxnSp>
        <p:nvCxnSpPr>
          <p:cNvPr id="25" name="直线连接符 24">
            <a:extLst>
              <a:ext uri="{FF2B5EF4-FFF2-40B4-BE49-F238E27FC236}">
                <a16:creationId xmlns:a16="http://schemas.microsoft.com/office/drawing/2014/main" id="{D3804712-DD18-90EA-673F-4F4E3D1013CD}"/>
              </a:ext>
            </a:extLst>
          </p:cNvPr>
          <p:cNvCxnSpPr>
            <a:stCxn id="4" idx="3"/>
          </p:cNvCxnSpPr>
          <p:nvPr/>
        </p:nvCxnSpPr>
        <p:spPr>
          <a:xfrm>
            <a:off x="1290877" y="3234821"/>
            <a:ext cx="327992"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直线连接符 26">
            <a:extLst>
              <a:ext uri="{FF2B5EF4-FFF2-40B4-BE49-F238E27FC236}">
                <a16:creationId xmlns:a16="http://schemas.microsoft.com/office/drawing/2014/main" id="{FB075AA0-9D4D-506F-41CF-F8E54A0D7577}"/>
              </a:ext>
            </a:extLst>
          </p:cNvPr>
          <p:cNvCxnSpPr>
            <a:cxnSpLocks/>
          </p:cNvCxnSpPr>
          <p:nvPr/>
        </p:nvCxnSpPr>
        <p:spPr>
          <a:xfrm>
            <a:off x="1618869" y="1213126"/>
            <a:ext cx="0" cy="3907122"/>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582F2188-4754-3904-C7AF-EB638546EE8F}"/>
              </a:ext>
            </a:extLst>
          </p:cNvPr>
          <p:cNvCxnSpPr>
            <a:endCxn id="5" idx="1"/>
          </p:cNvCxnSpPr>
          <p:nvPr/>
        </p:nvCxnSpPr>
        <p:spPr>
          <a:xfrm>
            <a:off x="1618869" y="1215979"/>
            <a:ext cx="241343"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5281ED02-2C0B-8042-A77B-57CC58301BDB}"/>
              </a:ext>
            </a:extLst>
          </p:cNvPr>
          <p:cNvCxnSpPr>
            <a:endCxn id="6" idx="1"/>
          </p:cNvCxnSpPr>
          <p:nvPr/>
        </p:nvCxnSpPr>
        <p:spPr>
          <a:xfrm>
            <a:off x="1618869" y="2567003"/>
            <a:ext cx="241343" cy="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91BB9C2B-F705-5233-035B-7F91A2507AEE}"/>
              </a:ext>
            </a:extLst>
          </p:cNvPr>
          <p:cNvCxnSpPr>
            <a:endCxn id="8" idx="1"/>
          </p:cNvCxnSpPr>
          <p:nvPr/>
        </p:nvCxnSpPr>
        <p:spPr>
          <a:xfrm>
            <a:off x="1618869" y="3804051"/>
            <a:ext cx="241343"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F2233632-AD78-EEE0-CE53-B2537D77C38F}"/>
              </a:ext>
            </a:extLst>
          </p:cNvPr>
          <p:cNvCxnSpPr>
            <a:endCxn id="9" idx="1"/>
          </p:cNvCxnSpPr>
          <p:nvPr/>
        </p:nvCxnSpPr>
        <p:spPr>
          <a:xfrm>
            <a:off x="1618869" y="5120248"/>
            <a:ext cx="241344"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肘形连接符 40">
            <a:extLst>
              <a:ext uri="{FF2B5EF4-FFF2-40B4-BE49-F238E27FC236}">
                <a16:creationId xmlns:a16="http://schemas.microsoft.com/office/drawing/2014/main" id="{44A9B779-1BBA-4887-C676-F1E94909F954}"/>
              </a:ext>
            </a:extLst>
          </p:cNvPr>
          <p:cNvCxnSpPr>
            <a:stCxn id="5" idx="3"/>
            <a:endCxn id="10" idx="1"/>
          </p:cNvCxnSpPr>
          <p:nvPr/>
        </p:nvCxnSpPr>
        <p:spPr>
          <a:xfrm flipV="1">
            <a:off x="3457603" y="798334"/>
            <a:ext cx="632292" cy="417645"/>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肘形连接符 42">
            <a:extLst>
              <a:ext uri="{FF2B5EF4-FFF2-40B4-BE49-F238E27FC236}">
                <a16:creationId xmlns:a16="http://schemas.microsoft.com/office/drawing/2014/main" id="{40E32846-7997-2032-2B2A-4256FDC278CE}"/>
              </a:ext>
            </a:extLst>
          </p:cNvPr>
          <p:cNvCxnSpPr>
            <a:stCxn id="5" idx="3"/>
            <a:endCxn id="11" idx="1"/>
          </p:cNvCxnSpPr>
          <p:nvPr/>
        </p:nvCxnSpPr>
        <p:spPr>
          <a:xfrm flipV="1">
            <a:off x="3457603" y="1213126"/>
            <a:ext cx="632292" cy="2853"/>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肘形连接符 44">
            <a:extLst>
              <a:ext uri="{FF2B5EF4-FFF2-40B4-BE49-F238E27FC236}">
                <a16:creationId xmlns:a16="http://schemas.microsoft.com/office/drawing/2014/main" id="{612846A8-E8D9-7600-ABCB-EDF5E3A2E036}"/>
              </a:ext>
            </a:extLst>
          </p:cNvPr>
          <p:cNvCxnSpPr>
            <a:stCxn id="5" idx="3"/>
            <a:endCxn id="12" idx="1"/>
          </p:cNvCxnSpPr>
          <p:nvPr/>
        </p:nvCxnSpPr>
        <p:spPr>
          <a:xfrm>
            <a:off x="3457603" y="1215979"/>
            <a:ext cx="632292" cy="415229"/>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肘形连接符 46">
            <a:extLst>
              <a:ext uri="{FF2B5EF4-FFF2-40B4-BE49-F238E27FC236}">
                <a16:creationId xmlns:a16="http://schemas.microsoft.com/office/drawing/2014/main" id="{424B722D-9B8C-F92A-36CE-7507D42E936A}"/>
              </a:ext>
            </a:extLst>
          </p:cNvPr>
          <p:cNvCxnSpPr>
            <a:stCxn id="6" idx="3"/>
            <a:endCxn id="13" idx="1"/>
          </p:cNvCxnSpPr>
          <p:nvPr/>
        </p:nvCxnSpPr>
        <p:spPr>
          <a:xfrm flipV="1">
            <a:off x="3457603" y="2087748"/>
            <a:ext cx="632292" cy="479256"/>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肘形连接符 48">
            <a:extLst>
              <a:ext uri="{FF2B5EF4-FFF2-40B4-BE49-F238E27FC236}">
                <a16:creationId xmlns:a16="http://schemas.microsoft.com/office/drawing/2014/main" id="{73A44BE3-F68C-CD92-904F-0E502EAD44C2}"/>
              </a:ext>
            </a:extLst>
          </p:cNvPr>
          <p:cNvCxnSpPr>
            <a:stCxn id="6" idx="3"/>
            <a:endCxn id="14" idx="1"/>
          </p:cNvCxnSpPr>
          <p:nvPr/>
        </p:nvCxnSpPr>
        <p:spPr>
          <a:xfrm flipV="1">
            <a:off x="3457603" y="2562174"/>
            <a:ext cx="632292" cy="4830"/>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1" name="肘形连接符 50">
            <a:extLst>
              <a:ext uri="{FF2B5EF4-FFF2-40B4-BE49-F238E27FC236}">
                <a16:creationId xmlns:a16="http://schemas.microsoft.com/office/drawing/2014/main" id="{3D600009-4B77-9A15-A606-C71D6085AD7F}"/>
              </a:ext>
            </a:extLst>
          </p:cNvPr>
          <p:cNvCxnSpPr>
            <a:stCxn id="6" idx="3"/>
            <a:endCxn id="15" idx="1"/>
          </p:cNvCxnSpPr>
          <p:nvPr/>
        </p:nvCxnSpPr>
        <p:spPr>
          <a:xfrm>
            <a:off x="3457603" y="2567004"/>
            <a:ext cx="632292" cy="403313"/>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3" name="肘形连接符 52">
            <a:extLst>
              <a:ext uri="{FF2B5EF4-FFF2-40B4-BE49-F238E27FC236}">
                <a16:creationId xmlns:a16="http://schemas.microsoft.com/office/drawing/2014/main" id="{47182B80-2501-F657-1877-33B4853117E2}"/>
              </a:ext>
            </a:extLst>
          </p:cNvPr>
          <p:cNvCxnSpPr>
            <a:stCxn id="8" idx="3"/>
            <a:endCxn id="16" idx="1"/>
          </p:cNvCxnSpPr>
          <p:nvPr/>
        </p:nvCxnSpPr>
        <p:spPr>
          <a:xfrm flipV="1">
            <a:off x="3457603" y="3374093"/>
            <a:ext cx="632292" cy="429958"/>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肘形连接符 54">
            <a:extLst>
              <a:ext uri="{FF2B5EF4-FFF2-40B4-BE49-F238E27FC236}">
                <a16:creationId xmlns:a16="http://schemas.microsoft.com/office/drawing/2014/main" id="{5C3CACEC-1694-47E5-EDCE-0F252FEA6877}"/>
              </a:ext>
            </a:extLst>
          </p:cNvPr>
          <p:cNvCxnSpPr>
            <a:stCxn id="8" idx="3"/>
            <a:endCxn id="17" idx="1"/>
          </p:cNvCxnSpPr>
          <p:nvPr/>
        </p:nvCxnSpPr>
        <p:spPr>
          <a:xfrm>
            <a:off x="3457603" y="3804051"/>
            <a:ext cx="632292" cy="4712"/>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肘形连接符 56">
            <a:extLst>
              <a:ext uri="{FF2B5EF4-FFF2-40B4-BE49-F238E27FC236}">
                <a16:creationId xmlns:a16="http://schemas.microsoft.com/office/drawing/2014/main" id="{23B816A8-A7F8-0EDA-A5FD-81AFE573EAF9}"/>
              </a:ext>
            </a:extLst>
          </p:cNvPr>
          <p:cNvCxnSpPr>
            <a:stCxn id="8" idx="3"/>
            <a:endCxn id="18" idx="1"/>
          </p:cNvCxnSpPr>
          <p:nvPr/>
        </p:nvCxnSpPr>
        <p:spPr>
          <a:xfrm>
            <a:off x="3457603" y="3804051"/>
            <a:ext cx="632292" cy="482428"/>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9" name="肘形连接符 58">
            <a:extLst>
              <a:ext uri="{FF2B5EF4-FFF2-40B4-BE49-F238E27FC236}">
                <a16:creationId xmlns:a16="http://schemas.microsoft.com/office/drawing/2014/main" id="{B865E165-0B79-B284-66EC-AA89060033D7}"/>
              </a:ext>
            </a:extLst>
          </p:cNvPr>
          <p:cNvCxnSpPr>
            <a:stCxn id="9" idx="3"/>
            <a:endCxn id="19" idx="1"/>
          </p:cNvCxnSpPr>
          <p:nvPr/>
        </p:nvCxnSpPr>
        <p:spPr>
          <a:xfrm flipV="1">
            <a:off x="3457604" y="4678253"/>
            <a:ext cx="632291" cy="441995"/>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1" name="肘形连接符 60">
            <a:extLst>
              <a:ext uri="{FF2B5EF4-FFF2-40B4-BE49-F238E27FC236}">
                <a16:creationId xmlns:a16="http://schemas.microsoft.com/office/drawing/2014/main" id="{5554096D-B68D-9BDB-3515-56036DDC3875}"/>
              </a:ext>
            </a:extLst>
          </p:cNvPr>
          <p:cNvCxnSpPr>
            <a:stCxn id="9" idx="3"/>
            <a:endCxn id="20" idx="1"/>
          </p:cNvCxnSpPr>
          <p:nvPr/>
        </p:nvCxnSpPr>
        <p:spPr>
          <a:xfrm flipV="1">
            <a:off x="3457604" y="5112923"/>
            <a:ext cx="632291" cy="7325"/>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3" name="肘形连接符 62">
            <a:extLst>
              <a:ext uri="{FF2B5EF4-FFF2-40B4-BE49-F238E27FC236}">
                <a16:creationId xmlns:a16="http://schemas.microsoft.com/office/drawing/2014/main" id="{A8C70512-451A-38E1-001D-3A6AF403CDC6}"/>
              </a:ext>
            </a:extLst>
          </p:cNvPr>
          <p:cNvCxnSpPr>
            <a:cxnSpLocks/>
            <a:stCxn id="9" idx="3"/>
          </p:cNvCxnSpPr>
          <p:nvPr/>
        </p:nvCxnSpPr>
        <p:spPr>
          <a:xfrm>
            <a:off x="3457604" y="5120248"/>
            <a:ext cx="632291" cy="450513"/>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C0551826-13CA-65E9-9C27-C3DA7EF9B965}"/>
              </a:ext>
            </a:extLst>
          </p:cNvPr>
          <p:cNvPicPr>
            <a:picLocks noChangeAspect="1"/>
          </p:cNvPicPr>
          <p:nvPr/>
        </p:nvPicPr>
        <p:blipFill>
          <a:blip r:embed="rId3"/>
          <a:stretch>
            <a:fillRect/>
          </a:stretch>
        </p:blipFill>
        <p:spPr>
          <a:xfrm>
            <a:off x="7093704" y="909664"/>
            <a:ext cx="3490063" cy="4283259"/>
          </a:xfrm>
          <a:prstGeom prst="rect">
            <a:avLst/>
          </a:prstGeom>
        </p:spPr>
      </p:pic>
      <p:sp>
        <p:nvSpPr>
          <p:cNvPr id="68" name="文本框 67">
            <a:extLst>
              <a:ext uri="{FF2B5EF4-FFF2-40B4-BE49-F238E27FC236}">
                <a16:creationId xmlns:a16="http://schemas.microsoft.com/office/drawing/2014/main" id="{65AAEF9B-8577-F08C-23C1-850841FD9639}"/>
              </a:ext>
            </a:extLst>
          </p:cNvPr>
          <p:cNvSpPr txBox="1"/>
          <p:nvPr/>
        </p:nvSpPr>
        <p:spPr>
          <a:xfrm>
            <a:off x="7842118" y="5256563"/>
            <a:ext cx="1729961" cy="369332"/>
          </a:xfrm>
          <a:prstGeom prst="rect">
            <a:avLst/>
          </a:prstGeom>
          <a:noFill/>
        </p:spPr>
        <p:txBody>
          <a:bodyPr wrap="none" rtlCol="0">
            <a:spAutoFit/>
          </a:bodyPr>
          <a:lstStyle/>
          <a:p>
            <a:r>
              <a:rPr kumimoji="1" lang="en-US" altLang="zh-CN" b="1" dirty="0">
                <a:latin typeface="Arial" panose="020B0604020202020204" pitchFamily="34" charset="0"/>
                <a:cs typeface="Arial" panose="020B0604020202020204" pitchFamily="34" charset="0"/>
              </a:rPr>
              <a:t>Prompt</a:t>
            </a:r>
            <a:r>
              <a:rPr kumimoji="1" lang="zh-CN" altLang="en-US" b="1" dirty="0">
                <a:latin typeface="Arial" panose="020B0604020202020204" pitchFamily="34" charset="0"/>
                <a:cs typeface="Arial" panose="020B0604020202020204" pitchFamily="34" charset="0"/>
              </a:rPr>
              <a:t> </a:t>
            </a:r>
            <a:r>
              <a:rPr kumimoji="1" lang="en-US" altLang="zh-CN" b="1" dirty="0">
                <a:latin typeface="Arial" panose="020B0604020202020204" pitchFamily="34" charset="0"/>
                <a:cs typeface="Arial" panose="020B0604020202020204" pitchFamily="34" charset="0"/>
              </a:rPr>
              <a:t>+</a:t>
            </a:r>
            <a:r>
              <a:rPr kumimoji="1" lang="zh-CN" altLang="en-US" b="1" dirty="0">
                <a:latin typeface="Arial" panose="020B0604020202020204" pitchFamily="34" charset="0"/>
                <a:cs typeface="Arial" panose="020B0604020202020204" pitchFamily="34" charset="0"/>
              </a:rPr>
              <a:t> </a:t>
            </a:r>
            <a:r>
              <a:rPr kumimoji="1" lang="en-US" altLang="zh-CN" b="1" dirty="0">
                <a:latin typeface="Arial" panose="020B0604020202020204" pitchFamily="34" charset="0"/>
                <a:cs typeface="Arial" panose="020B0604020202020204" pitchFamily="34" charset="0"/>
              </a:rPr>
              <a:t>LLM</a:t>
            </a:r>
            <a:endParaRPr kumimoji="1" lang="zh-CN" altLang="en-US" b="1" dirty="0">
              <a:latin typeface="Arial" panose="020B0604020202020204" pitchFamily="34" charset="0"/>
              <a:cs typeface="Arial" panose="020B0604020202020204" pitchFamily="34" charset="0"/>
            </a:endParaRPr>
          </a:p>
        </p:txBody>
      </p:sp>
      <p:sp>
        <p:nvSpPr>
          <p:cNvPr id="69" name="文本框 68">
            <a:extLst>
              <a:ext uri="{FF2B5EF4-FFF2-40B4-BE49-F238E27FC236}">
                <a16:creationId xmlns:a16="http://schemas.microsoft.com/office/drawing/2014/main" id="{C79B631D-33B7-319E-4AD6-870E711AFAA9}"/>
              </a:ext>
            </a:extLst>
          </p:cNvPr>
          <p:cNvSpPr txBox="1"/>
          <p:nvPr/>
        </p:nvSpPr>
        <p:spPr>
          <a:xfrm>
            <a:off x="446052" y="6029377"/>
            <a:ext cx="10944186" cy="400110"/>
          </a:xfrm>
          <a:prstGeom prst="rect">
            <a:avLst/>
          </a:prstGeom>
          <a:solidFill>
            <a:schemeClr val="bg1">
              <a:lumMod val="95000"/>
            </a:schemeClr>
          </a:solidFill>
        </p:spPr>
        <p:txBody>
          <a:bodyPr wrap="square">
            <a:spAutoFit/>
          </a:bodyPr>
          <a:lstStyle/>
          <a:p>
            <a:r>
              <a:rPr lang="zh-CN" altLang="en-US" sz="2000" b="1" dirty="0">
                <a:solidFill>
                  <a:srgbClr val="C00000"/>
                </a:solidFill>
                <a:latin typeface="Microsoft YaHei" panose="020B0503020204020204" pitchFamily="34" charset="-122"/>
                <a:ea typeface="Microsoft YaHei" panose="020B0503020204020204" pitchFamily="34" charset="-122"/>
              </a:rPr>
              <a:t>提供合适的</a:t>
            </a:r>
            <a:r>
              <a:rPr lang="en-US" altLang="zh-CN" sz="2000" b="1" dirty="0">
                <a:solidFill>
                  <a:srgbClr val="C00000"/>
                </a:solidFill>
                <a:latin typeface="Microsoft YaHei" panose="020B0503020204020204" pitchFamily="34" charset="-122"/>
                <a:ea typeface="Microsoft YaHei" panose="020B0503020204020204" pitchFamily="34" charset="-122"/>
              </a:rPr>
              <a:t>Prompt, </a:t>
            </a:r>
            <a:r>
              <a:rPr lang="zh-CN" altLang="en-US" sz="2000" b="1" dirty="0">
                <a:solidFill>
                  <a:srgbClr val="C00000"/>
                </a:solidFill>
                <a:latin typeface="Microsoft YaHei" panose="020B0503020204020204" pitchFamily="34" charset="-122"/>
                <a:ea typeface="Microsoft YaHei" panose="020B0503020204020204" pitchFamily="34" charset="-122"/>
              </a:rPr>
              <a:t>包括但不仅限于智能对话、文本生成、计算推理、代码生成补全等场景</a:t>
            </a:r>
          </a:p>
        </p:txBody>
      </p:sp>
    </p:spTree>
    <p:extLst>
      <p:ext uri="{BB962C8B-B14F-4D97-AF65-F5344CB8AC3E}">
        <p14:creationId xmlns:p14="http://schemas.microsoft.com/office/powerpoint/2010/main" val="2809589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2394665C-766A-8524-202D-D856067D6D88}"/>
              </a:ext>
            </a:extLst>
          </p:cNvPr>
          <p:cNvSpPr/>
          <p:nvPr/>
        </p:nvSpPr>
        <p:spPr>
          <a:xfrm>
            <a:off x="1033670" y="2118761"/>
            <a:ext cx="2822713" cy="269350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latin typeface="Microsoft YaHei" panose="020B0503020204020204" pitchFamily="34" charset="-122"/>
                <a:ea typeface="Microsoft YaHei" panose="020B0503020204020204" pitchFamily="34" charset="-122"/>
              </a:rPr>
              <a:t>文本生成</a:t>
            </a:r>
          </a:p>
        </p:txBody>
      </p:sp>
      <p:sp>
        <p:nvSpPr>
          <p:cNvPr id="5" name="弧 4">
            <a:extLst>
              <a:ext uri="{FF2B5EF4-FFF2-40B4-BE49-F238E27FC236}">
                <a16:creationId xmlns:a16="http://schemas.microsoft.com/office/drawing/2014/main" id="{CC9DB679-5C4F-6346-EAE1-ED778C26C143}"/>
              </a:ext>
            </a:extLst>
          </p:cNvPr>
          <p:cNvSpPr/>
          <p:nvPr/>
        </p:nvSpPr>
        <p:spPr>
          <a:xfrm rot="1615074">
            <a:off x="203752" y="1172816"/>
            <a:ext cx="4482547" cy="6112565"/>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6" name="椭圆 5">
            <a:extLst>
              <a:ext uri="{FF2B5EF4-FFF2-40B4-BE49-F238E27FC236}">
                <a16:creationId xmlns:a16="http://schemas.microsoft.com/office/drawing/2014/main" id="{EC5FA5A9-432C-7951-FF4F-C4B837522DDF}"/>
              </a:ext>
            </a:extLst>
          </p:cNvPr>
          <p:cNvSpPr/>
          <p:nvPr/>
        </p:nvSpPr>
        <p:spPr>
          <a:xfrm>
            <a:off x="3856383" y="1421295"/>
            <a:ext cx="775252" cy="775253"/>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rial" panose="020B0604020202020204" pitchFamily="34" charset="0"/>
                <a:cs typeface="Arial" panose="020B0604020202020204" pitchFamily="34" charset="0"/>
              </a:rPr>
              <a:t>01</a:t>
            </a:r>
            <a:endParaRPr kumimoji="1" lang="zh-CN" altLang="en-US" dirty="0">
              <a:latin typeface="Arial" panose="020B0604020202020204" pitchFamily="34" charset="0"/>
              <a:cs typeface="Arial" panose="020B0604020202020204" pitchFamily="34" charset="0"/>
            </a:endParaRPr>
          </a:p>
        </p:txBody>
      </p:sp>
      <p:sp>
        <p:nvSpPr>
          <p:cNvPr id="7" name="椭圆 6">
            <a:extLst>
              <a:ext uri="{FF2B5EF4-FFF2-40B4-BE49-F238E27FC236}">
                <a16:creationId xmlns:a16="http://schemas.microsoft.com/office/drawing/2014/main" id="{A52ACC28-303B-B1B4-8C46-E0C1D4133E46}"/>
              </a:ext>
            </a:extLst>
          </p:cNvPr>
          <p:cNvSpPr/>
          <p:nvPr/>
        </p:nvSpPr>
        <p:spPr>
          <a:xfrm>
            <a:off x="4454111" y="2935356"/>
            <a:ext cx="775252" cy="775253"/>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rial" panose="020B0604020202020204" pitchFamily="34" charset="0"/>
                <a:cs typeface="Arial" panose="020B0604020202020204" pitchFamily="34" charset="0"/>
              </a:rPr>
              <a:t>02</a:t>
            </a:r>
            <a:endParaRPr kumimoji="1" lang="zh-CN" altLang="en-US" dirty="0">
              <a:latin typeface="Arial" panose="020B0604020202020204" pitchFamily="34" charset="0"/>
              <a:cs typeface="Arial" panose="020B0604020202020204" pitchFamily="34" charset="0"/>
            </a:endParaRPr>
          </a:p>
        </p:txBody>
      </p:sp>
      <p:sp>
        <p:nvSpPr>
          <p:cNvPr id="8" name="椭圆 7">
            <a:extLst>
              <a:ext uri="{FF2B5EF4-FFF2-40B4-BE49-F238E27FC236}">
                <a16:creationId xmlns:a16="http://schemas.microsoft.com/office/drawing/2014/main" id="{831D18D1-D97D-12A3-DF71-79AEA44B0194}"/>
              </a:ext>
            </a:extLst>
          </p:cNvPr>
          <p:cNvSpPr/>
          <p:nvPr/>
        </p:nvSpPr>
        <p:spPr>
          <a:xfrm>
            <a:off x="4157870" y="4642613"/>
            <a:ext cx="775252" cy="775253"/>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rial" panose="020B0604020202020204" pitchFamily="34" charset="0"/>
                <a:cs typeface="Arial" panose="020B0604020202020204" pitchFamily="34" charset="0"/>
              </a:rPr>
              <a:t>03</a:t>
            </a:r>
            <a:endParaRPr kumimoji="1" lang="zh-CN" altLang="en-US"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13D12C03-CC73-44A6-EAB8-7AD4181A5CC5}"/>
              </a:ext>
            </a:extLst>
          </p:cNvPr>
          <p:cNvSpPr txBox="1"/>
          <p:nvPr/>
        </p:nvSpPr>
        <p:spPr>
          <a:xfrm>
            <a:off x="5058252" y="805070"/>
            <a:ext cx="2002471" cy="1572290"/>
          </a:xfrm>
          <a:prstGeom prst="rect">
            <a:avLst/>
          </a:prstGeom>
          <a:noFill/>
        </p:spPr>
        <p:txBody>
          <a:bodyPr wrap="none" rtlCol="0">
            <a:spAutoFit/>
          </a:bodyPr>
          <a:lstStyle/>
          <a:p>
            <a:pPr>
              <a:lnSpc>
                <a:spcPct val="150000"/>
              </a:lnSpc>
            </a:pPr>
            <a:r>
              <a:rPr kumimoji="1" lang="zh-CN" altLang="en-US" b="1" dirty="0">
                <a:solidFill>
                  <a:srgbClr val="FFC000"/>
                </a:solidFill>
                <a:latin typeface="Microsoft YaHei" panose="020B0503020204020204" pitchFamily="34" charset="-122"/>
                <a:ea typeface="Microsoft YaHei" panose="020B0503020204020204" pitchFamily="34" charset="-122"/>
              </a:rPr>
              <a:t>文本创作</a:t>
            </a:r>
            <a:endParaRPr kumimoji="1" lang="en-US" altLang="zh-CN" b="1" dirty="0">
              <a:solidFill>
                <a:srgbClr val="FFC000"/>
              </a:solidFill>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文章</a:t>
            </a:r>
            <a:r>
              <a:rPr kumimoji="1" lang="en-US" altLang="zh-CN" sz="1600" dirty="0">
                <a:latin typeface="Microsoft YaHei" panose="020B0503020204020204" pitchFamily="34" charset="-122"/>
                <a:ea typeface="Microsoft YaHei" panose="020B0503020204020204" pitchFamily="34" charset="-122"/>
              </a:rPr>
              <a:t>/</a:t>
            </a:r>
            <a:r>
              <a:rPr kumimoji="1" lang="zh-CN" altLang="en-US" sz="1600" dirty="0">
                <a:latin typeface="Microsoft YaHei" panose="020B0503020204020204" pitchFamily="34" charset="-122"/>
                <a:ea typeface="Microsoft YaHei" panose="020B0503020204020204" pitchFamily="34" charset="-122"/>
              </a:rPr>
              <a:t>故事</a:t>
            </a:r>
            <a:r>
              <a:rPr kumimoji="1" lang="en-US" altLang="zh-CN" sz="1600" dirty="0">
                <a:latin typeface="Microsoft YaHei" panose="020B0503020204020204" pitchFamily="34" charset="-122"/>
                <a:ea typeface="Microsoft YaHei" panose="020B0503020204020204" pitchFamily="34" charset="-122"/>
              </a:rPr>
              <a:t>/</a:t>
            </a:r>
            <a:r>
              <a:rPr kumimoji="1" lang="zh-CN" altLang="en-US" sz="1600" dirty="0">
                <a:latin typeface="Microsoft YaHei" panose="020B0503020204020204" pitchFamily="34" charset="-122"/>
                <a:ea typeface="Microsoft YaHei" panose="020B0503020204020204" pitchFamily="34" charset="-122"/>
              </a:rPr>
              <a:t>诗歌写作</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社交媒体内容</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剧本或者对话设计</a:t>
            </a:r>
          </a:p>
        </p:txBody>
      </p:sp>
      <p:sp>
        <p:nvSpPr>
          <p:cNvPr id="11" name="文本框 10">
            <a:extLst>
              <a:ext uri="{FF2B5EF4-FFF2-40B4-BE49-F238E27FC236}">
                <a16:creationId xmlns:a16="http://schemas.microsoft.com/office/drawing/2014/main" id="{AF481E27-7CF4-23EF-EBDF-51E5D016C80D}"/>
              </a:ext>
            </a:extLst>
          </p:cNvPr>
          <p:cNvSpPr txBox="1"/>
          <p:nvPr/>
        </p:nvSpPr>
        <p:spPr>
          <a:xfrm>
            <a:off x="7740098" y="1129550"/>
            <a:ext cx="3530876" cy="830997"/>
          </a:xfrm>
          <a:prstGeom prst="rect">
            <a:avLst/>
          </a:prstGeom>
          <a:noFill/>
        </p:spPr>
        <p:txBody>
          <a:bodyPr wrap="square">
            <a:spAutoFit/>
          </a:bodyPr>
          <a:lstStyle/>
          <a:p>
            <a:pPr algn="just"/>
            <a:r>
              <a:rPr kumimoji="1" lang="zh-CN" altLang="en-US" sz="1600" dirty="0">
                <a:latin typeface="Microsoft YaHei" panose="020B0503020204020204" pitchFamily="34" charset="-122"/>
                <a:ea typeface="Microsoft YaHei" panose="020B0503020204020204" pitchFamily="34" charset="-122"/>
              </a:rPr>
              <a:t>你将扮演专业的微信公众号创作者，根据我给的关键字或内容写出爆款文章</a:t>
            </a:r>
          </a:p>
        </p:txBody>
      </p:sp>
      <p:cxnSp>
        <p:nvCxnSpPr>
          <p:cNvPr id="12" name="直线连接符 11">
            <a:extLst>
              <a:ext uri="{FF2B5EF4-FFF2-40B4-BE49-F238E27FC236}">
                <a16:creationId xmlns:a16="http://schemas.microsoft.com/office/drawing/2014/main" id="{3603EE5B-418A-18F8-DF4D-7B06D328FDC8}"/>
              </a:ext>
            </a:extLst>
          </p:cNvPr>
          <p:cNvCxnSpPr/>
          <p:nvPr/>
        </p:nvCxnSpPr>
        <p:spPr>
          <a:xfrm>
            <a:off x="7668945" y="1114049"/>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线连接符 12">
            <a:extLst>
              <a:ext uri="{FF2B5EF4-FFF2-40B4-BE49-F238E27FC236}">
                <a16:creationId xmlns:a16="http://schemas.microsoft.com/office/drawing/2014/main" id="{243694C7-414B-F7C5-A8C0-915FD0662B8A}"/>
              </a:ext>
            </a:extLst>
          </p:cNvPr>
          <p:cNvCxnSpPr/>
          <p:nvPr/>
        </p:nvCxnSpPr>
        <p:spPr>
          <a:xfrm>
            <a:off x="7688823" y="1114049"/>
            <a:ext cx="0" cy="19440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线连接符 13">
            <a:extLst>
              <a:ext uri="{FF2B5EF4-FFF2-40B4-BE49-F238E27FC236}">
                <a16:creationId xmlns:a16="http://schemas.microsoft.com/office/drawing/2014/main" id="{97FE84FD-3B6D-3C33-4C90-D5E2C3628F67}"/>
              </a:ext>
            </a:extLst>
          </p:cNvPr>
          <p:cNvCxnSpPr/>
          <p:nvPr/>
        </p:nvCxnSpPr>
        <p:spPr>
          <a:xfrm>
            <a:off x="10897616" y="2038252"/>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CE4F670B-A327-A59C-8E80-45E5791F8071}"/>
              </a:ext>
            </a:extLst>
          </p:cNvPr>
          <p:cNvCxnSpPr>
            <a:cxnSpLocks/>
          </p:cNvCxnSpPr>
          <p:nvPr/>
        </p:nvCxnSpPr>
        <p:spPr>
          <a:xfrm flipV="1">
            <a:off x="11181041" y="1817130"/>
            <a:ext cx="0" cy="21641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92E3CED5-1BD1-D2F2-EB38-61712147AAF9}"/>
              </a:ext>
            </a:extLst>
          </p:cNvPr>
          <p:cNvSpPr txBox="1"/>
          <p:nvPr/>
        </p:nvSpPr>
        <p:spPr>
          <a:xfrm>
            <a:off x="5512788" y="2642855"/>
            <a:ext cx="2031325" cy="1572290"/>
          </a:xfrm>
          <a:prstGeom prst="rect">
            <a:avLst/>
          </a:prstGeom>
          <a:noFill/>
        </p:spPr>
        <p:txBody>
          <a:bodyPr wrap="none" rtlCol="0">
            <a:spAutoFit/>
          </a:bodyPr>
          <a:lstStyle/>
          <a:p>
            <a:pPr>
              <a:lnSpc>
                <a:spcPct val="150000"/>
              </a:lnSpc>
            </a:pPr>
            <a:r>
              <a:rPr kumimoji="1" lang="zh-CN" altLang="en-US" b="1" dirty="0">
                <a:solidFill>
                  <a:srgbClr val="0070C0"/>
                </a:solidFill>
                <a:latin typeface="Microsoft YaHei" panose="020B0503020204020204" pitchFamily="34" charset="-122"/>
                <a:ea typeface="Microsoft YaHei" panose="020B0503020204020204" pitchFamily="34" charset="-122"/>
              </a:rPr>
              <a:t>摘要与改写</a:t>
            </a:r>
            <a:endParaRPr kumimoji="1" lang="en-US" altLang="zh-CN" b="1" dirty="0">
              <a:solidFill>
                <a:srgbClr val="0070C0"/>
              </a:solidFill>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长文本摘要</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文本简化</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多语言翻译与本地化</a:t>
            </a:r>
          </a:p>
        </p:txBody>
      </p:sp>
      <p:sp>
        <p:nvSpPr>
          <p:cNvPr id="18" name="文本框 17">
            <a:extLst>
              <a:ext uri="{FF2B5EF4-FFF2-40B4-BE49-F238E27FC236}">
                <a16:creationId xmlns:a16="http://schemas.microsoft.com/office/drawing/2014/main" id="{4C543691-7B4A-8091-5366-BE829C87DFD4}"/>
              </a:ext>
            </a:extLst>
          </p:cNvPr>
          <p:cNvSpPr txBox="1"/>
          <p:nvPr/>
        </p:nvSpPr>
        <p:spPr>
          <a:xfrm>
            <a:off x="7818032" y="2866496"/>
            <a:ext cx="4088232" cy="1323439"/>
          </a:xfrm>
          <a:prstGeom prst="rect">
            <a:avLst/>
          </a:prstGeom>
          <a:noFill/>
        </p:spPr>
        <p:txBody>
          <a:bodyPr wrap="square">
            <a:spAutoFit/>
          </a:bodyPr>
          <a:lstStyle>
            <a:defPPr>
              <a:defRPr lang="en-US"/>
            </a:defPPr>
            <a:lvl1pPr algn="just">
              <a:defRPr kumimoji="1" sz="1600">
                <a:latin typeface="Microsoft YaHei" panose="020B0503020204020204" pitchFamily="34" charset="-122"/>
                <a:ea typeface="Microsoft YaHei" panose="020B0503020204020204" pitchFamily="34" charset="-122"/>
              </a:defRPr>
            </a:lvl1pPr>
          </a:lstStyle>
          <a:p>
            <a:r>
              <a:rPr lang="zh-CN" altLang="en-US" dirty="0"/>
              <a:t>你扮演专业的拼写和语法校对助理改进我的文章。用更美丽、优雅、高级的英语单词和句子替换我的单词和句子，但使它们更具文学性，在</a:t>
            </a:r>
            <a:r>
              <a:rPr lang="en-US" altLang="zh-CN" dirty="0"/>
              <a:t>《</a:t>
            </a:r>
            <a:r>
              <a:rPr lang="zh-CN" altLang="en-US" dirty="0"/>
              <a:t>自然</a:t>
            </a:r>
            <a:r>
              <a:rPr lang="en-US" altLang="zh-CN" dirty="0"/>
              <a:t>》</a:t>
            </a:r>
            <a:r>
              <a:rPr lang="zh-CN" altLang="en-US" dirty="0"/>
              <a:t>杂志风格中提高我的表达水平。</a:t>
            </a:r>
          </a:p>
        </p:txBody>
      </p:sp>
      <p:cxnSp>
        <p:nvCxnSpPr>
          <p:cNvPr id="19" name="直线连接符 18">
            <a:extLst>
              <a:ext uri="{FF2B5EF4-FFF2-40B4-BE49-F238E27FC236}">
                <a16:creationId xmlns:a16="http://schemas.microsoft.com/office/drawing/2014/main" id="{AA7341ED-B4BA-BFC5-D8A1-D5520D70C76C}"/>
              </a:ext>
            </a:extLst>
          </p:cNvPr>
          <p:cNvCxnSpPr/>
          <p:nvPr/>
        </p:nvCxnSpPr>
        <p:spPr>
          <a:xfrm>
            <a:off x="7740098" y="2850797"/>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a16="http://schemas.microsoft.com/office/drawing/2014/main" id="{00AB9ECE-F669-6A5F-2529-C424B3C5D0A4}"/>
              </a:ext>
            </a:extLst>
          </p:cNvPr>
          <p:cNvCxnSpPr/>
          <p:nvPr/>
        </p:nvCxnSpPr>
        <p:spPr>
          <a:xfrm>
            <a:off x="7759976" y="2850797"/>
            <a:ext cx="0" cy="19440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A9A96724-7F84-35ED-026B-E9EBCDEEAC1E}"/>
              </a:ext>
            </a:extLst>
          </p:cNvPr>
          <p:cNvCxnSpPr/>
          <p:nvPr/>
        </p:nvCxnSpPr>
        <p:spPr>
          <a:xfrm>
            <a:off x="11608090" y="4108904"/>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a16="http://schemas.microsoft.com/office/drawing/2014/main" id="{EA8D28AD-5057-7F88-5DF9-71ED1AF0D245}"/>
              </a:ext>
            </a:extLst>
          </p:cNvPr>
          <p:cNvCxnSpPr>
            <a:cxnSpLocks/>
          </p:cNvCxnSpPr>
          <p:nvPr/>
        </p:nvCxnSpPr>
        <p:spPr>
          <a:xfrm flipV="1">
            <a:off x="11891515" y="3887782"/>
            <a:ext cx="0" cy="21641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82B903BE-DD42-4E83-CE37-247EA224A94C}"/>
              </a:ext>
            </a:extLst>
          </p:cNvPr>
          <p:cNvSpPr txBox="1"/>
          <p:nvPr/>
        </p:nvSpPr>
        <p:spPr>
          <a:xfrm>
            <a:off x="5349248" y="4686201"/>
            <a:ext cx="2031325" cy="1202958"/>
          </a:xfrm>
          <a:prstGeom prst="rect">
            <a:avLst/>
          </a:prstGeom>
          <a:noFill/>
        </p:spPr>
        <p:txBody>
          <a:bodyPr wrap="none" rtlCol="0">
            <a:spAutoFit/>
          </a:bodyPr>
          <a:lstStyle/>
          <a:p>
            <a:pPr>
              <a:lnSpc>
                <a:spcPct val="150000"/>
              </a:lnSpc>
            </a:pPr>
            <a:r>
              <a:rPr kumimoji="1" lang="zh-CN" altLang="en-US" b="1" dirty="0">
                <a:solidFill>
                  <a:schemeClr val="accent6">
                    <a:lumMod val="75000"/>
                  </a:schemeClr>
                </a:solidFill>
                <a:latin typeface="Microsoft YaHei" panose="020B0503020204020204" pitchFamily="34" charset="-122"/>
                <a:ea typeface="Microsoft YaHei" panose="020B0503020204020204" pitchFamily="34" charset="-122"/>
              </a:rPr>
              <a:t>结构化生成</a:t>
            </a:r>
            <a:endParaRPr kumimoji="1" lang="en-US" altLang="zh-CN" b="1" dirty="0">
              <a:solidFill>
                <a:schemeClr val="accent6">
                  <a:lumMod val="75000"/>
                </a:schemeClr>
              </a:solidFill>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表格、列表生成</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代码注释、文档书写</a:t>
            </a:r>
            <a:endParaRPr kumimoji="1" lang="en-US" altLang="zh-CN" sz="1600" dirty="0">
              <a:latin typeface="Microsoft YaHei" panose="020B0503020204020204" pitchFamily="34" charset="-122"/>
              <a:ea typeface="Microsoft YaHei" panose="020B0503020204020204" pitchFamily="34" charset="-122"/>
            </a:endParaRPr>
          </a:p>
        </p:txBody>
      </p:sp>
      <p:sp>
        <p:nvSpPr>
          <p:cNvPr id="25" name="文本框 24">
            <a:extLst>
              <a:ext uri="{FF2B5EF4-FFF2-40B4-BE49-F238E27FC236}">
                <a16:creationId xmlns:a16="http://schemas.microsoft.com/office/drawing/2014/main" id="{32583077-807F-356E-591F-2B5F1153FE5A}"/>
              </a:ext>
            </a:extLst>
          </p:cNvPr>
          <p:cNvSpPr txBox="1"/>
          <p:nvPr/>
        </p:nvSpPr>
        <p:spPr>
          <a:xfrm>
            <a:off x="7740098" y="5087783"/>
            <a:ext cx="3650141" cy="830997"/>
          </a:xfrm>
          <a:prstGeom prst="rect">
            <a:avLst/>
          </a:prstGeom>
          <a:noFill/>
        </p:spPr>
        <p:txBody>
          <a:bodyPr wrap="square">
            <a:spAutoFit/>
          </a:bodyPr>
          <a:lstStyle/>
          <a:p>
            <a:pPr algn="just"/>
            <a:r>
              <a:rPr kumimoji="1" lang="zh-CN" altLang="en-US" sz="1600" dirty="0">
                <a:latin typeface="Microsoft YaHei" panose="020B0503020204020204" pitchFamily="34" charset="-122"/>
                <a:ea typeface="Microsoft YaHei" panose="020B0503020204020204" pitchFamily="34" charset="-122"/>
              </a:rPr>
              <a:t>你是一位代码检查专家，尤其擅长</a:t>
            </a:r>
            <a:r>
              <a:rPr kumimoji="1" lang="en-US" altLang="zh-CN" sz="1600" dirty="0">
                <a:latin typeface="Microsoft YaHei" panose="020B0503020204020204" pitchFamily="34" charset="-122"/>
                <a:ea typeface="Microsoft YaHei" panose="020B0503020204020204" pitchFamily="34" charset="-122"/>
              </a:rPr>
              <a:t>python</a:t>
            </a:r>
            <a:r>
              <a:rPr kumimoji="1" lang="zh-CN" altLang="en-US" sz="1600" dirty="0">
                <a:latin typeface="Microsoft YaHei" panose="020B0503020204020204" pitchFamily="34" charset="-122"/>
                <a:ea typeface="Microsoft YaHei" panose="020B0503020204020204" pitchFamily="34" charset="-122"/>
              </a:rPr>
              <a:t>代码，检查我的代码，如果可以优化给出方案</a:t>
            </a:r>
          </a:p>
        </p:txBody>
      </p:sp>
      <p:cxnSp>
        <p:nvCxnSpPr>
          <p:cNvPr id="26" name="直线连接符 25">
            <a:extLst>
              <a:ext uri="{FF2B5EF4-FFF2-40B4-BE49-F238E27FC236}">
                <a16:creationId xmlns:a16="http://schemas.microsoft.com/office/drawing/2014/main" id="{4D89D622-E856-32F6-B829-AC79B09D32CB}"/>
              </a:ext>
            </a:extLst>
          </p:cNvPr>
          <p:cNvCxnSpPr/>
          <p:nvPr/>
        </p:nvCxnSpPr>
        <p:spPr>
          <a:xfrm>
            <a:off x="7668194" y="5052206"/>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线连接符 26">
            <a:extLst>
              <a:ext uri="{FF2B5EF4-FFF2-40B4-BE49-F238E27FC236}">
                <a16:creationId xmlns:a16="http://schemas.microsoft.com/office/drawing/2014/main" id="{D0181D56-D448-D31A-8523-BF788CC15387}"/>
              </a:ext>
            </a:extLst>
          </p:cNvPr>
          <p:cNvCxnSpPr/>
          <p:nvPr/>
        </p:nvCxnSpPr>
        <p:spPr>
          <a:xfrm>
            <a:off x="7688072" y="5052206"/>
            <a:ext cx="0" cy="19440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F5369BCD-362A-64A8-3161-AD08FA721E8D}"/>
              </a:ext>
            </a:extLst>
          </p:cNvPr>
          <p:cNvCxnSpPr/>
          <p:nvPr/>
        </p:nvCxnSpPr>
        <p:spPr>
          <a:xfrm>
            <a:off x="11195790" y="5918780"/>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线连接符 28">
            <a:extLst>
              <a:ext uri="{FF2B5EF4-FFF2-40B4-BE49-F238E27FC236}">
                <a16:creationId xmlns:a16="http://schemas.microsoft.com/office/drawing/2014/main" id="{E13F1A1E-87FF-CE61-B17F-21A3FCCA3F88}"/>
              </a:ext>
            </a:extLst>
          </p:cNvPr>
          <p:cNvCxnSpPr>
            <a:cxnSpLocks/>
          </p:cNvCxnSpPr>
          <p:nvPr/>
        </p:nvCxnSpPr>
        <p:spPr>
          <a:xfrm flipV="1">
            <a:off x="11479215" y="5697658"/>
            <a:ext cx="0" cy="21641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B7C6A7E8-1F71-CF92-1F93-BF727740FD0E}"/>
              </a:ext>
            </a:extLst>
          </p:cNvPr>
          <p:cNvSpPr txBox="1"/>
          <p:nvPr/>
        </p:nvSpPr>
        <p:spPr>
          <a:xfrm>
            <a:off x="336721" y="85642"/>
            <a:ext cx="2916183"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What can LLM do?</a:t>
            </a:r>
            <a:endParaRPr kumimoji="1" lang="zh-CN" altLang="en-US" sz="2400" b="1" dirty="0">
              <a:latin typeface="Arial" panose="020B0604020202020204" pitchFamily="34" charset="0"/>
              <a:cs typeface="Arial" panose="020B0604020202020204" pitchFamily="34" charset="0"/>
            </a:endParaRPr>
          </a:p>
        </p:txBody>
      </p:sp>
      <p:sp>
        <p:nvSpPr>
          <p:cNvPr id="31" name="矩形 30">
            <a:extLst>
              <a:ext uri="{FF2B5EF4-FFF2-40B4-BE49-F238E27FC236}">
                <a16:creationId xmlns:a16="http://schemas.microsoft.com/office/drawing/2014/main" id="{318F21D6-3F0D-6571-1F1B-8C1322DAA6FA}"/>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4D2B175F-2264-8631-22A4-E56551E4542B}"/>
              </a:ext>
            </a:extLst>
          </p:cNvPr>
          <p:cNvPicPr>
            <a:picLocks noChangeAspect="1"/>
          </p:cNvPicPr>
          <p:nvPr/>
        </p:nvPicPr>
        <p:blipFill>
          <a:blip r:embed="rId2"/>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1737530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8B4F5-2284-7A4A-B149-C58E4CF4008D}"/>
            </a:ext>
          </a:extLst>
        </p:cNvPr>
        <p:cNvGrpSpPr/>
        <p:nvPr/>
      </p:nvGrpSpPr>
      <p:grpSpPr>
        <a:xfrm>
          <a:off x="0" y="0"/>
          <a:ext cx="0" cy="0"/>
          <a:chOff x="0" y="0"/>
          <a:chExt cx="0" cy="0"/>
        </a:xfrm>
      </p:grpSpPr>
      <p:sp>
        <p:nvSpPr>
          <p:cNvPr id="4" name="椭圆 3">
            <a:extLst>
              <a:ext uri="{FF2B5EF4-FFF2-40B4-BE49-F238E27FC236}">
                <a16:creationId xmlns:a16="http://schemas.microsoft.com/office/drawing/2014/main" id="{21A9BB4F-86D2-BA16-A607-0E32A6120113}"/>
              </a:ext>
            </a:extLst>
          </p:cNvPr>
          <p:cNvSpPr/>
          <p:nvPr/>
        </p:nvSpPr>
        <p:spPr>
          <a:xfrm>
            <a:off x="1033670" y="2118761"/>
            <a:ext cx="2822713" cy="269350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latin typeface="Microsoft YaHei" panose="020B0503020204020204" pitchFamily="34" charset="-122"/>
                <a:ea typeface="Microsoft YaHei" panose="020B0503020204020204" pitchFamily="34" charset="-122"/>
              </a:rPr>
              <a:t>自然语言理解分析</a:t>
            </a:r>
          </a:p>
        </p:txBody>
      </p:sp>
      <p:sp>
        <p:nvSpPr>
          <p:cNvPr id="5" name="弧 4">
            <a:extLst>
              <a:ext uri="{FF2B5EF4-FFF2-40B4-BE49-F238E27FC236}">
                <a16:creationId xmlns:a16="http://schemas.microsoft.com/office/drawing/2014/main" id="{C39E6DA2-30ED-F26D-D157-309C0B76B225}"/>
              </a:ext>
            </a:extLst>
          </p:cNvPr>
          <p:cNvSpPr/>
          <p:nvPr/>
        </p:nvSpPr>
        <p:spPr>
          <a:xfrm rot="1615074">
            <a:off x="203752" y="1172816"/>
            <a:ext cx="4482547" cy="6112565"/>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6" name="椭圆 5">
            <a:extLst>
              <a:ext uri="{FF2B5EF4-FFF2-40B4-BE49-F238E27FC236}">
                <a16:creationId xmlns:a16="http://schemas.microsoft.com/office/drawing/2014/main" id="{4DF9A4E4-89AB-10D4-5F09-241A8A866A26}"/>
              </a:ext>
            </a:extLst>
          </p:cNvPr>
          <p:cNvSpPr/>
          <p:nvPr/>
        </p:nvSpPr>
        <p:spPr>
          <a:xfrm>
            <a:off x="3856383" y="1421295"/>
            <a:ext cx="775252" cy="775253"/>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rial" panose="020B0604020202020204" pitchFamily="34" charset="0"/>
                <a:cs typeface="Arial" panose="020B0604020202020204" pitchFamily="34" charset="0"/>
              </a:rPr>
              <a:t>01</a:t>
            </a:r>
            <a:endParaRPr kumimoji="1" lang="zh-CN" altLang="en-US" dirty="0">
              <a:latin typeface="Arial" panose="020B0604020202020204" pitchFamily="34" charset="0"/>
              <a:cs typeface="Arial" panose="020B0604020202020204" pitchFamily="34" charset="0"/>
            </a:endParaRPr>
          </a:p>
        </p:txBody>
      </p:sp>
      <p:sp>
        <p:nvSpPr>
          <p:cNvPr id="7" name="椭圆 6">
            <a:extLst>
              <a:ext uri="{FF2B5EF4-FFF2-40B4-BE49-F238E27FC236}">
                <a16:creationId xmlns:a16="http://schemas.microsoft.com/office/drawing/2014/main" id="{E333DA02-3858-8C7E-313E-58269242D0CC}"/>
              </a:ext>
            </a:extLst>
          </p:cNvPr>
          <p:cNvSpPr/>
          <p:nvPr/>
        </p:nvSpPr>
        <p:spPr>
          <a:xfrm>
            <a:off x="4454111" y="2935356"/>
            <a:ext cx="775252" cy="775253"/>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rial" panose="020B0604020202020204" pitchFamily="34" charset="0"/>
                <a:cs typeface="Arial" panose="020B0604020202020204" pitchFamily="34" charset="0"/>
              </a:rPr>
              <a:t>02</a:t>
            </a:r>
            <a:endParaRPr kumimoji="1" lang="zh-CN" altLang="en-US" dirty="0">
              <a:latin typeface="Arial" panose="020B0604020202020204" pitchFamily="34" charset="0"/>
              <a:cs typeface="Arial" panose="020B0604020202020204" pitchFamily="34" charset="0"/>
            </a:endParaRPr>
          </a:p>
        </p:txBody>
      </p:sp>
      <p:sp>
        <p:nvSpPr>
          <p:cNvPr id="8" name="椭圆 7">
            <a:extLst>
              <a:ext uri="{FF2B5EF4-FFF2-40B4-BE49-F238E27FC236}">
                <a16:creationId xmlns:a16="http://schemas.microsoft.com/office/drawing/2014/main" id="{AAFBB19B-B134-2A63-D7C1-3799FD6008A9}"/>
              </a:ext>
            </a:extLst>
          </p:cNvPr>
          <p:cNvSpPr/>
          <p:nvPr/>
        </p:nvSpPr>
        <p:spPr>
          <a:xfrm>
            <a:off x="4157870" y="4642613"/>
            <a:ext cx="775252" cy="775253"/>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rial" panose="020B0604020202020204" pitchFamily="34" charset="0"/>
                <a:cs typeface="Arial" panose="020B0604020202020204" pitchFamily="34" charset="0"/>
              </a:rPr>
              <a:t>03</a:t>
            </a:r>
            <a:endParaRPr kumimoji="1" lang="zh-CN" altLang="en-US"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781E6EB1-7C12-8C6C-8F01-1619E6C3A074}"/>
              </a:ext>
            </a:extLst>
          </p:cNvPr>
          <p:cNvSpPr txBox="1"/>
          <p:nvPr/>
        </p:nvSpPr>
        <p:spPr>
          <a:xfrm>
            <a:off x="5058252" y="805070"/>
            <a:ext cx="1107996" cy="1572290"/>
          </a:xfrm>
          <a:prstGeom prst="rect">
            <a:avLst/>
          </a:prstGeom>
          <a:noFill/>
        </p:spPr>
        <p:txBody>
          <a:bodyPr wrap="none" rtlCol="0">
            <a:spAutoFit/>
          </a:bodyPr>
          <a:lstStyle/>
          <a:p>
            <a:pPr>
              <a:lnSpc>
                <a:spcPct val="150000"/>
              </a:lnSpc>
            </a:pPr>
            <a:r>
              <a:rPr kumimoji="1" lang="zh-CN" altLang="en-US" b="1" dirty="0">
                <a:solidFill>
                  <a:srgbClr val="FFC000"/>
                </a:solidFill>
                <a:latin typeface="Microsoft YaHei" panose="020B0503020204020204" pitchFamily="34" charset="-122"/>
                <a:ea typeface="Microsoft YaHei" panose="020B0503020204020204" pitchFamily="34" charset="-122"/>
              </a:rPr>
              <a:t>语义分析</a:t>
            </a:r>
            <a:endParaRPr kumimoji="1" lang="en-US" altLang="zh-CN" b="1" dirty="0">
              <a:solidFill>
                <a:srgbClr val="FFC000"/>
              </a:solidFill>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情感分析</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实体提取</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意图识别</a:t>
            </a:r>
          </a:p>
        </p:txBody>
      </p:sp>
      <p:sp>
        <p:nvSpPr>
          <p:cNvPr id="11" name="文本框 10">
            <a:extLst>
              <a:ext uri="{FF2B5EF4-FFF2-40B4-BE49-F238E27FC236}">
                <a16:creationId xmlns:a16="http://schemas.microsoft.com/office/drawing/2014/main" id="{CA9B3B18-44FF-2A71-99E2-13599F7BD169}"/>
              </a:ext>
            </a:extLst>
          </p:cNvPr>
          <p:cNvSpPr txBox="1"/>
          <p:nvPr/>
        </p:nvSpPr>
        <p:spPr>
          <a:xfrm>
            <a:off x="7740098" y="1129550"/>
            <a:ext cx="3530876" cy="1077218"/>
          </a:xfrm>
          <a:prstGeom prst="rect">
            <a:avLst/>
          </a:prstGeom>
          <a:noFill/>
        </p:spPr>
        <p:txBody>
          <a:bodyPr wrap="square">
            <a:spAutoFit/>
          </a:bodyPr>
          <a:lstStyle/>
          <a:p>
            <a:pPr algn="just"/>
            <a:r>
              <a:rPr kumimoji="1" lang="zh-CN" altLang="en-US" sz="1600" dirty="0">
                <a:latin typeface="Microsoft YaHei" panose="020B0503020204020204" pitchFamily="34" charset="-122"/>
                <a:ea typeface="Microsoft YaHei" panose="020B0503020204020204" pitchFamily="34" charset="-122"/>
              </a:rPr>
              <a:t>你是一位专业的情感分析专家，尤其擅长分析青少年心理健康问题，现在你需要根据用户的诉求进行分析并给出答案。</a:t>
            </a:r>
          </a:p>
        </p:txBody>
      </p:sp>
      <p:cxnSp>
        <p:nvCxnSpPr>
          <p:cNvPr id="12" name="直线连接符 11">
            <a:extLst>
              <a:ext uri="{FF2B5EF4-FFF2-40B4-BE49-F238E27FC236}">
                <a16:creationId xmlns:a16="http://schemas.microsoft.com/office/drawing/2014/main" id="{DEF54262-D042-F892-AB3D-D6EDE0260F2A}"/>
              </a:ext>
            </a:extLst>
          </p:cNvPr>
          <p:cNvCxnSpPr/>
          <p:nvPr/>
        </p:nvCxnSpPr>
        <p:spPr>
          <a:xfrm>
            <a:off x="7668945" y="1114049"/>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线连接符 12">
            <a:extLst>
              <a:ext uri="{FF2B5EF4-FFF2-40B4-BE49-F238E27FC236}">
                <a16:creationId xmlns:a16="http://schemas.microsoft.com/office/drawing/2014/main" id="{938960FC-175A-E9F7-3359-32CFF73A82B4}"/>
              </a:ext>
            </a:extLst>
          </p:cNvPr>
          <p:cNvCxnSpPr/>
          <p:nvPr/>
        </p:nvCxnSpPr>
        <p:spPr>
          <a:xfrm>
            <a:off x="7688823" y="1114049"/>
            <a:ext cx="0" cy="19440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线连接符 13">
            <a:extLst>
              <a:ext uri="{FF2B5EF4-FFF2-40B4-BE49-F238E27FC236}">
                <a16:creationId xmlns:a16="http://schemas.microsoft.com/office/drawing/2014/main" id="{2CAFDBB7-CA7B-4580-18A7-141E4C1B796F}"/>
              </a:ext>
            </a:extLst>
          </p:cNvPr>
          <p:cNvCxnSpPr/>
          <p:nvPr/>
        </p:nvCxnSpPr>
        <p:spPr>
          <a:xfrm>
            <a:off x="10972800" y="2119491"/>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11BF2CA3-BD7E-2589-EEAA-F8B99C436487}"/>
              </a:ext>
            </a:extLst>
          </p:cNvPr>
          <p:cNvCxnSpPr>
            <a:cxnSpLocks/>
          </p:cNvCxnSpPr>
          <p:nvPr/>
        </p:nvCxnSpPr>
        <p:spPr>
          <a:xfrm flipV="1">
            <a:off x="11256225" y="1898369"/>
            <a:ext cx="0" cy="21641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3445637F-562C-BEA8-705C-02C9B3AC3513}"/>
              </a:ext>
            </a:extLst>
          </p:cNvPr>
          <p:cNvSpPr txBox="1"/>
          <p:nvPr/>
        </p:nvSpPr>
        <p:spPr>
          <a:xfrm>
            <a:off x="5512788" y="2642855"/>
            <a:ext cx="1415772" cy="1202958"/>
          </a:xfrm>
          <a:prstGeom prst="rect">
            <a:avLst/>
          </a:prstGeom>
          <a:noFill/>
        </p:spPr>
        <p:txBody>
          <a:bodyPr wrap="none" rtlCol="0">
            <a:spAutoFit/>
          </a:bodyPr>
          <a:lstStyle/>
          <a:p>
            <a:pPr>
              <a:lnSpc>
                <a:spcPct val="150000"/>
              </a:lnSpc>
            </a:pPr>
            <a:r>
              <a:rPr kumimoji="1" lang="zh-CN" altLang="en-US" b="1" dirty="0">
                <a:solidFill>
                  <a:srgbClr val="0070C0"/>
                </a:solidFill>
                <a:latin typeface="Microsoft YaHei" panose="020B0503020204020204" pitchFamily="34" charset="-122"/>
                <a:ea typeface="Microsoft YaHei" panose="020B0503020204020204" pitchFamily="34" charset="-122"/>
              </a:rPr>
              <a:t>文本分类</a:t>
            </a:r>
            <a:endParaRPr kumimoji="1" lang="en-US" altLang="zh-CN" b="1" dirty="0">
              <a:solidFill>
                <a:srgbClr val="0070C0"/>
              </a:solidFill>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垃圾内容检测</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主题标签生成</a:t>
            </a:r>
          </a:p>
        </p:txBody>
      </p:sp>
      <p:sp>
        <p:nvSpPr>
          <p:cNvPr id="18" name="文本框 17">
            <a:extLst>
              <a:ext uri="{FF2B5EF4-FFF2-40B4-BE49-F238E27FC236}">
                <a16:creationId xmlns:a16="http://schemas.microsoft.com/office/drawing/2014/main" id="{01370573-87EB-1369-2262-A042B43E8839}"/>
              </a:ext>
            </a:extLst>
          </p:cNvPr>
          <p:cNvSpPr txBox="1"/>
          <p:nvPr/>
        </p:nvSpPr>
        <p:spPr>
          <a:xfrm>
            <a:off x="7818032" y="2866496"/>
            <a:ext cx="4088232" cy="1077218"/>
          </a:xfrm>
          <a:prstGeom prst="rect">
            <a:avLst/>
          </a:prstGeom>
          <a:noFill/>
        </p:spPr>
        <p:txBody>
          <a:bodyPr wrap="square">
            <a:spAutoFit/>
          </a:bodyPr>
          <a:lstStyle>
            <a:defPPr>
              <a:defRPr lang="en-US"/>
            </a:defPPr>
            <a:lvl1pPr algn="just">
              <a:defRPr kumimoji="1" sz="1600">
                <a:latin typeface="Microsoft YaHei" panose="020B0503020204020204" pitchFamily="34" charset="-122"/>
                <a:ea typeface="Microsoft YaHei" panose="020B0503020204020204" pitchFamily="34" charset="-122"/>
              </a:defRPr>
            </a:lvl1pPr>
          </a:lstStyle>
          <a:p>
            <a:r>
              <a:rPr lang="zh-CN" altLang="en-US" dirty="0"/>
              <a:t>你是一名机器学习专家，在文本分类领域有着很深的造诣，尤其是利用</a:t>
            </a:r>
            <a:r>
              <a:rPr lang="en-US" altLang="zh-CN" dirty="0" err="1"/>
              <a:t>kNN</a:t>
            </a:r>
            <a:r>
              <a:rPr lang="zh-CN" altLang="en-US" dirty="0"/>
              <a:t>和</a:t>
            </a:r>
            <a:r>
              <a:rPr lang="en-US" altLang="zh-CN" dirty="0"/>
              <a:t>SVM</a:t>
            </a:r>
            <a:r>
              <a:rPr lang="zh-CN" altLang="en-US" dirty="0"/>
              <a:t>模型进行垃圾邮件分类，现在提供你一封邮件请判断是否是垃圾邮件</a:t>
            </a:r>
          </a:p>
        </p:txBody>
      </p:sp>
      <p:cxnSp>
        <p:nvCxnSpPr>
          <p:cNvPr id="19" name="直线连接符 18">
            <a:extLst>
              <a:ext uri="{FF2B5EF4-FFF2-40B4-BE49-F238E27FC236}">
                <a16:creationId xmlns:a16="http://schemas.microsoft.com/office/drawing/2014/main" id="{B8AD8129-1942-84B8-BC04-AEEA0C6BFDB6}"/>
              </a:ext>
            </a:extLst>
          </p:cNvPr>
          <p:cNvCxnSpPr/>
          <p:nvPr/>
        </p:nvCxnSpPr>
        <p:spPr>
          <a:xfrm>
            <a:off x="7740098" y="2850797"/>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a16="http://schemas.microsoft.com/office/drawing/2014/main" id="{8B1C31DA-9486-A465-C860-E10738BA9498}"/>
              </a:ext>
            </a:extLst>
          </p:cNvPr>
          <p:cNvCxnSpPr/>
          <p:nvPr/>
        </p:nvCxnSpPr>
        <p:spPr>
          <a:xfrm>
            <a:off x="7759976" y="2850797"/>
            <a:ext cx="0" cy="19440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0CBAF69C-1E54-5666-2A8E-8ACEAE8E1C67}"/>
              </a:ext>
            </a:extLst>
          </p:cNvPr>
          <p:cNvCxnSpPr/>
          <p:nvPr/>
        </p:nvCxnSpPr>
        <p:spPr>
          <a:xfrm>
            <a:off x="11608090" y="4108904"/>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a16="http://schemas.microsoft.com/office/drawing/2014/main" id="{562459DF-1145-A683-9D6C-54D57B55675D}"/>
              </a:ext>
            </a:extLst>
          </p:cNvPr>
          <p:cNvCxnSpPr>
            <a:cxnSpLocks/>
          </p:cNvCxnSpPr>
          <p:nvPr/>
        </p:nvCxnSpPr>
        <p:spPr>
          <a:xfrm flipV="1">
            <a:off x="11891515" y="3887782"/>
            <a:ext cx="0" cy="21641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910EC661-4583-F7B9-BE6E-D66B711F9A4B}"/>
              </a:ext>
            </a:extLst>
          </p:cNvPr>
          <p:cNvSpPr txBox="1"/>
          <p:nvPr/>
        </p:nvSpPr>
        <p:spPr>
          <a:xfrm>
            <a:off x="5349248" y="4686201"/>
            <a:ext cx="1415772" cy="1202958"/>
          </a:xfrm>
          <a:prstGeom prst="rect">
            <a:avLst/>
          </a:prstGeom>
          <a:noFill/>
        </p:spPr>
        <p:txBody>
          <a:bodyPr wrap="none" rtlCol="0">
            <a:spAutoFit/>
          </a:bodyPr>
          <a:lstStyle/>
          <a:p>
            <a:pPr>
              <a:lnSpc>
                <a:spcPct val="150000"/>
              </a:lnSpc>
            </a:pPr>
            <a:r>
              <a:rPr kumimoji="1" lang="zh-CN" altLang="en-US" b="1" dirty="0">
                <a:solidFill>
                  <a:schemeClr val="accent6">
                    <a:lumMod val="75000"/>
                  </a:schemeClr>
                </a:solidFill>
                <a:latin typeface="Microsoft YaHei" panose="020B0503020204020204" pitchFamily="34" charset="-122"/>
                <a:ea typeface="Microsoft YaHei" panose="020B0503020204020204" pitchFamily="34" charset="-122"/>
              </a:rPr>
              <a:t> 知识推理</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逻辑问题解答</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因果分析</a:t>
            </a:r>
            <a:endParaRPr kumimoji="1" lang="en-US" altLang="zh-CN" sz="1600" dirty="0">
              <a:latin typeface="Microsoft YaHei" panose="020B0503020204020204" pitchFamily="34" charset="-122"/>
              <a:ea typeface="Microsoft YaHei" panose="020B0503020204020204" pitchFamily="34" charset="-122"/>
            </a:endParaRPr>
          </a:p>
        </p:txBody>
      </p:sp>
      <p:sp>
        <p:nvSpPr>
          <p:cNvPr id="25" name="文本框 24">
            <a:extLst>
              <a:ext uri="{FF2B5EF4-FFF2-40B4-BE49-F238E27FC236}">
                <a16:creationId xmlns:a16="http://schemas.microsoft.com/office/drawing/2014/main" id="{F275F9F7-4943-6ABB-85D2-6654B5C9322C}"/>
              </a:ext>
            </a:extLst>
          </p:cNvPr>
          <p:cNvSpPr txBox="1"/>
          <p:nvPr/>
        </p:nvSpPr>
        <p:spPr>
          <a:xfrm>
            <a:off x="7740098" y="5087783"/>
            <a:ext cx="3650141" cy="830997"/>
          </a:xfrm>
          <a:prstGeom prst="rect">
            <a:avLst/>
          </a:prstGeom>
          <a:noFill/>
        </p:spPr>
        <p:txBody>
          <a:bodyPr wrap="square">
            <a:spAutoFit/>
          </a:bodyPr>
          <a:lstStyle/>
          <a:p>
            <a:pPr algn="just"/>
            <a:r>
              <a:rPr kumimoji="1" lang="zh-CN" altLang="en-US" sz="1600" dirty="0">
                <a:latin typeface="Microsoft YaHei" panose="020B0503020204020204" pitchFamily="34" charset="-122"/>
                <a:ea typeface="Microsoft YaHei" panose="020B0503020204020204" pitchFamily="34" charset="-122"/>
              </a:rPr>
              <a:t>你是一名资深的数学和物理老师，尤其擅长高中的物理课程讲解，现在提供你一些物理题，请进行解答。</a:t>
            </a:r>
          </a:p>
        </p:txBody>
      </p:sp>
      <p:cxnSp>
        <p:nvCxnSpPr>
          <p:cNvPr id="26" name="直线连接符 25">
            <a:extLst>
              <a:ext uri="{FF2B5EF4-FFF2-40B4-BE49-F238E27FC236}">
                <a16:creationId xmlns:a16="http://schemas.microsoft.com/office/drawing/2014/main" id="{75CF81C6-8FEA-5BBD-0B2E-D0A5C07E75DC}"/>
              </a:ext>
            </a:extLst>
          </p:cNvPr>
          <p:cNvCxnSpPr/>
          <p:nvPr/>
        </p:nvCxnSpPr>
        <p:spPr>
          <a:xfrm>
            <a:off x="7668194" y="5052206"/>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线连接符 26">
            <a:extLst>
              <a:ext uri="{FF2B5EF4-FFF2-40B4-BE49-F238E27FC236}">
                <a16:creationId xmlns:a16="http://schemas.microsoft.com/office/drawing/2014/main" id="{00804B48-7C02-706F-7456-BDC3EF9CD513}"/>
              </a:ext>
            </a:extLst>
          </p:cNvPr>
          <p:cNvCxnSpPr/>
          <p:nvPr/>
        </p:nvCxnSpPr>
        <p:spPr>
          <a:xfrm>
            <a:off x="7688072" y="5052206"/>
            <a:ext cx="0" cy="19440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8677E7B7-3543-2B6D-2B1C-CB85D1C57C05}"/>
              </a:ext>
            </a:extLst>
          </p:cNvPr>
          <p:cNvCxnSpPr/>
          <p:nvPr/>
        </p:nvCxnSpPr>
        <p:spPr>
          <a:xfrm>
            <a:off x="11195790" y="5918780"/>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线连接符 28">
            <a:extLst>
              <a:ext uri="{FF2B5EF4-FFF2-40B4-BE49-F238E27FC236}">
                <a16:creationId xmlns:a16="http://schemas.microsoft.com/office/drawing/2014/main" id="{E295D37C-77BC-4368-C69A-FA1371A6461E}"/>
              </a:ext>
            </a:extLst>
          </p:cNvPr>
          <p:cNvCxnSpPr>
            <a:cxnSpLocks/>
          </p:cNvCxnSpPr>
          <p:nvPr/>
        </p:nvCxnSpPr>
        <p:spPr>
          <a:xfrm flipV="1">
            <a:off x="11479215" y="5697658"/>
            <a:ext cx="0" cy="21641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49693302-FD8F-6167-0441-B4A2B8B339C0}"/>
              </a:ext>
            </a:extLst>
          </p:cNvPr>
          <p:cNvSpPr txBox="1"/>
          <p:nvPr/>
        </p:nvSpPr>
        <p:spPr>
          <a:xfrm>
            <a:off x="336721" y="85642"/>
            <a:ext cx="2916183"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What can LLM do?</a:t>
            </a:r>
            <a:endParaRPr kumimoji="1" lang="zh-CN" altLang="en-US" sz="2400" b="1" dirty="0">
              <a:latin typeface="Arial" panose="020B0604020202020204" pitchFamily="34" charset="0"/>
              <a:cs typeface="Arial" panose="020B0604020202020204" pitchFamily="34" charset="0"/>
            </a:endParaRPr>
          </a:p>
        </p:txBody>
      </p:sp>
      <p:sp>
        <p:nvSpPr>
          <p:cNvPr id="31" name="矩形 30">
            <a:extLst>
              <a:ext uri="{FF2B5EF4-FFF2-40B4-BE49-F238E27FC236}">
                <a16:creationId xmlns:a16="http://schemas.microsoft.com/office/drawing/2014/main" id="{C57058B4-932B-5EAA-6DA3-E95F84A19256}"/>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EC381310-C6DF-B265-64E7-B6B11418A688}"/>
              </a:ext>
            </a:extLst>
          </p:cNvPr>
          <p:cNvPicPr>
            <a:picLocks noChangeAspect="1"/>
          </p:cNvPicPr>
          <p:nvPr/>
        </p:nvPicPr>
        <p:blipFill>
          <a:blip r:embed="rId2"/>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4213753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506E9-CCB5-0657-7DD6-D62AB75CB2D9}"/>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6DB7354E-AF46-B6ED-05D2-630E3DB9F38B}"/>
              </a:ext>
            </a:extLst>
          </p:cNvPr>
          <p:cNvSpPr txBox="1"/>
          <p:nvPr/>
        </p:nvSpPr>
        <p:spPr>
          <a:xfrm>
            <a:off x="2686476" y="3019237"/>
            <a:ext cx="6819046" cy="800219"/>
          </a:xfrm>
          <a:prstGeom prst="rect">
            <a:avLst/>
          </a:prstGeom>
          <a:noFill/>
        </p:spPr>
        <p:txBody>
          <a:bodyPr wrap="none" rtlCol="0">
            <a:spAutoFit/>
          </a:bodyPr>
          <a:lstStyle/>
          <a:p>
            <a:pPr algn="ctr"/>
            <a:r>
              <a:rPr kumimoji="1" lang="zh-CN" altLang="en-US" sz="2800" b="1" dirty="0">
                <a:latin typeface="Microsoft YaHei" panose="020B0503020204020204" pitchFamily="34" charset="-122"/>
                <a:ea typeface="Microsoft YaHei" panose="020B0503020204020204" pitchFamily="34" charset="-122"/>
                <a:cs typeface="Arial" panose="020B0604020202020204" pitchFamily="34" charset="0"/>
              </a:rPr>
              <a:t>怎样在日常工作生活使用大模型</a:t>
            </a:r>
          </a:p>
          <a:p>
            <a:pPr algn="ctr"/>
            <a:r>
              <a:rPr kumimoji="1" lang="en-US" altLang="zh-CN" b="1" dirty="0">
                <a:solidFill>
                  <a:schemeClr val="bg1">
                    <a:lumMod val="50000"/>
                  </a:schemeClr>
                </a:solidFill>
                <a:latin typeface="Microsoft YaHei" panose="020B0503020204020204" pitchFamily="34" charset="-122"/>
                <a:ea typeface="Microsoft YaHei" panose="020B0503020204020204" pitchFamily="34" charset="-122"/>
                <a:cs typeface="Arial" panose="020B0604020202020204" pitchFamily="34" charset="0"/>
              </a:rPr>
              <a:t>How can LLM be effectively utilized in daily life and work</a:t>
            </a:r>
          </a:p>
        </p:txBody>
      </p:sp>
      <p:pic>
        <p:nvPicPr>
          <p:cNvPr id="7" name="图片 6">
            <a:extLst>
              <a:ext uri="{FF2B5EF4-FFF2-40B4-BE49-F238E27FC236}">
                <a16:creationId xmlns:a16="http://schemas.microsoft.com/office/drawing/2014/main" id="{EEFD974F-A4EF-BB4F-AAB8-3E617BD04FAF}"/>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3" name="半闭框 2">
            <a:extLst>
              <a:ext uri="{FF2B5EF4-FFF2-40B4-BE49-F238E27FC236}">
                <a16:creationId xmlns:a16="http://schemas.microsoft.com/office/drawing/2014/main" id="{B1E6A3A1-D4C2-8D85-BD17-51907C99AABF}"/>
              </a:ext>
            </a:extLst>
          </p:cNvPr>
          <p:cNvSpPr/>
          <p:nvPr/>
        </p:nvSpPr>
        <p:spPr>
          <a:xfrm>
            <a:off x="2686476" y="2885848"/>
            <a:ext cx="596708" cy="590589"/>
          </a:xfrm>
          <a:prstGeom prst="half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半闭框 3">
            <a:extLst>
              <a:ext uri="{FF2B5EF4-FFF2-40B4-BE49-F238E27FC236}">
                <a16:creationId xmlns:a16="http://schemas.microsoft.com/office/drawing/2014/main" id="{E64D0D91-9318-86E7-7BB2-AFF8BE506101}"/>
              </a:ext>
            </a:extLst>
          </p:cNvPr>
          <p:cNvSpPr/>
          <p:nvPr/>
        </p:nvSpPr>
        <p:spPr>
          <a:xfrm rot="10800000">
            <a:off x="9207168" y="3465513"/>
            <a:ext cx="596707" cy="590588"/>
          </a:xfrm>
          <a:prstGeom prst="half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1611955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FFAD61F-73AA-0387-5B4A-A9B2A6F82490}"/>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3722B72A-9724-5A59-1419-C8701153DFC5}"/>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8A8F5061-3D10-72B8-3C3D-AE9348D4DFB4}"/>
              </a:ext>
            </a:extLst>
          </p:cNvPr>
          <p:cNvSpPr txBox="1"/>
          <p:nvPr/>
        </p:nvSpPr>
        <p:spPr>
          <a:xfrm>
            <a:off x="455992" y="2419074"/>
            <a:ext cx="1780314" cy="707886"/>
          </a:xfrm>
          <a:prstGeom prst="rect">
            <a:avLst/>
          </a:prstGeom>
          <a:solidFill>
            <a:schemeClr val="tx2">
              <a:lumMod val="20000"/>
              <a:lumOff val="80000"/>
            </a:schemeClr>
          </a:solidFill>
          <a:ln>
            <a:noFill/>
          </a:ln>
        </p:spPr>
        <p:txBody>
          <a:bodyPr wrap="square" rtlCol="0">
            <a:spAutoFit/>
          </a:bodyPr>
          <a:lstStyle/>
          <a:p>
            <a:pPr algn="ctr"/>
            <a:r>
              <a:rPr kumimoji="1" lang="zh-CN" altLang="en-US" sz="2000" b="1" dirty="0">
                <a:latin typeface="Microsoft YaHei" panose="020B0503020204020204" pitchFamily="34" charset="-122"/>
                <a:ea typeface="Microsoft YaHei" panose="020B0503020204020204" pitchFamily="34" charset="-122"/>
              </a:rPr>
              <a:t>提示词</a:t>
            </a:r>
            <a:r>
              <a:rPr kumimoji="1" lang="en-US" altLang="zh-CN" sz="2000" b="1" dirty="0">
                <a:latin typeface="Microsoft YaHei" panose="020B0503020204020204" pitchFamily="34" charset="-122"/>
                <a:ea typeface="Microsoft YaHei" panose="020B0503020204020204" pitchFamily="34" charset="-122"/>
              </a:rPr>
              <a:t>Prompt</a:t>
            </a:r>
            <a:r>
              <a:rPr kumimoji="1" lang="zh-CN" altLang="en-US" sz="2000" b="1" dirty="0">
                <a:latin typeface="Microsoft YaHei" panose="020B0503020204020204" pitchFamily="34" charset="-122"/>
                <a:ea typeface="Microsoft YaHei" panose="020B0503020204020204" pitchFamily="34" charset="-122"/>
              </a:rPr>
              <a:t>设计</a:t>
            </a:r>
          </a:p>
        </p:txBody>
      </p:sp>
      <p:sp>
        <p:nvSpPr>
          <p:cNvPr id="5" name="矩形 4">
            <a:extLst>
              <a:ext uri="{FF2B5EF4-FFF2-40B4-BE49-F238E27FC236}">
                <a16:creationId xmlns:a16="http://schemas.microsoft.com/office/drawing/2014/main" id="{AC9C377F-D711-C241-3214-091BD5B0605F}"/>
              </a:ext>
            </a:extLst>
          </p:cNvPr>
          <p:cNvSpPr/>
          <p:nvPr/>
        </p:nvSpPr>
        <p:spPr>
          <a:xfrm>
            <a:off x="3828161" y="840541"/>
            <a:ext cx="1597391" cy="62931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icrosoft YaHei" panose="020B0503020204020204" pitchFamily="34" charset="-122"/>
                <a:ea typeface="Microsoft YaHei" panose="020B0503020204020204" pitchFamily="34" charset="-122"/>
              </a:rPr>
              <a:t>指令驱动型</a:t>
            </a:r>
          </a:p>
        </p:txBody>
      </p:sp>
      <p:sp>
        <p:nvSpPr>
          <p:cNvPr id="6" name="矩形 5">
            <a:extLst>
              <a:ext uri="{FF2B5EF4-FFF2-40B4-BE49-F238E27FC236}">
                <a16:creationId xmlns:a16="http://schemas.microsoft.com/office/drawing/2014/main" id="{333F7883-326C-D278-BA33-0EC40B4225B4}"/>
              </a:ext>
            </a:extLst>
          </p:cNvPr>
          <p:cNvSpPr/>
          <p:nvPr/>
        </p:nvSpPr>
        <p:spPr>
          <a:xfrm>
            <a:off x="3828160" y="1927219"/>
            <a:ext cx="1597391" cy="62931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icrosoft YaHei" panose="020B0503020204020204" pitchFamily="34" charset="-122"/>
                <a:ea typeface="Microsoft YaHei" panose="020B0503020204020204" pitchFamily="34" charset="-122"/>
              </a:rPr>
              <a:t>需求导向型</a:t>
            </a:r>
          </a:p>
        </p:txBody>
      </p:sp>
      <p:sp>
        <p:nvSpPr>
          <p:cNvPr id="7" name="矩形 6">
            <a:extLst>
              <a:ext uri="{FF2B5EF4-FFF2-40B4-BE49-F238E27FC236}">
                <a16:creationId xmlns:a16="http://schemas.microsoft.com/office/drawing/2014/main" id="{4C2538E1-FCDB-6A9C-DCF9-A5BDC9E2EB0D}"/>
              </a:ext>
            </a:extLst>
          </p:cNvPr>
          <p:cNvSpPr/>
          <p:nvPr/>
        </p:nvSpPr>
        <p:spPr>
          <a:xfrm>
            <a:off x="3828159" y="3126960"/>
            <a:ext cx="1597391" cy="62931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icrosoft YaHei" panose="020B0503020204020204" pitchFamily="34" charset="-122"/>
                <a:ea typeface="Microsoft YaHei" panose="020B0503020204020204" pitchFamily="34" charset="-122"/>
              </a:rPr>
              <a:t>混合模式</a:t>
            </a:r>
          </a:p>
        </p:txBody>
      </p:sp>
      <p:sp>
        <p:nvSpPr>
          <p:cNvPr id="8" name="矩形 7">
            <a:extLst>
              <a:ext uri="{FF2B5EF4-FFF2-40B4-BE49-F238E27FC236}">
                <a16:creationId xmlns:a16="http://schemas.microsoft.com/office/drawing/2014/main" id="{E514B285-47C3-85EE-446A-D9FFCA735669}"/>
              </a:ext>
            </a:extLst>
          </p:cNvPr>
          <p:cNvSpPr/>
          <p:nvPr/>
        </p:nvSpPr>
        <p:spPr>
          <a:xfrm>
            <a:off x="3828159" y="4326701"/>
            <a:ext cx="1597391" cy="62931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icrosoft YaHei" panose="020B0503020204020204" pitchFamily="34" charset="-122"/>
                <a:ea typeface="Microsoft YaHei" panose="020B0503020204020204" pitchFamily="34" charset="-122"/>
              </a:rPr>
              <a:t>启发式提问</a:t>
            </a:r>
          </a:p>
        </p:txBody>
      </p:sp>
      <p:sp>
        <p:nvSpPr>
          <p:cNvPr id="9" name="矩形 8">
            <a:extLst>
              <a:ext uri="{FF2B5EF4-FFF2-40B4-BE49-F238E27FC236}">
                <a16:creationId xmlns:a16="http://schemas.microsoft.com/office/drawing/2014/main" id="{CA09025C-C011-BA1C-2DE8-7738D7D9758A}"/>
              </a:ext>
            </a:extLst>
          </p:cNvPr>
          <p:cNvSpPr/>
          <p:nvPr/>
        </p:nvSpPr>
        <p:spPr>
          <a:xfrm>
            <a:off x="7180962" y="851195"/>
            <a:ext cx="3463848" cy="629315"/>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2"/>
                </a:solidFill>
                <a:latin typeface="Microsoft YaHei" panose="020B0503020204020204" pitchFamily="34" charset="-122"/>
                <a:ea typeface="Microsoft YaHei" panose="020B0503020204020204" pitchFamily="34" charset="-122"/>
              </a:rPr>
              <a:t>用</a:t>
            </a:r>
            <a:r>
              <a:rPr kumimoji="1" lang="en-US" altLang="zh-CN" sz="1600" dirty="0">
                <a:solidFill>
                  <a:schemeClr val="tx2"/>
                </a:solidFill>
                <a:latin typeface="Microsoft YaHei" panose="020B0503020204020204" pitchFamily="34" charset="-122"/>
                <a:ea typeface="Microsoft YaHei" panose="020B0503020204020204" pitchFamily="34" charset="-122"/>
              </a:rPr>
              <a:t>python</a:t>
            </a:r>
            <a:r>
              <a:rPr kumimoji="1" lang="zh-CN" altLang="en-US" sz="1600" dirty="0">
                <a:solidFill>
                  <a:schemeClr val="tx2"/>
                </a:solidFill>
                <a:latin typeface="Microsoft YaHei" panose="020B0503020204020204" pitchFamily="34" charset="-122"/>
                <a:ea typeface="Microsoft YaHei" panose="020B0503020204020204" pitchFamily="34" charset="-122"/>
              </a:rPr>
              <a:t>编写快速排序函数，输出包含注释</a:t>
            </a:r>
          </a:p>
        </p:txBody>
      </p:sp>
      <p:sp>
        <p:nvSpPr>
          <p:cNvPr id="10" name="矩形 9">
            <a:extLst>
              <a:ext uri="{FF2B5EF4-FFF2-40B4-BE49-F238E27FC236}">
                <a16:creationId xmlns:a16="http://schemas.microsoft.com/office/drawing/2014/main" id="{6B25138D-8C81-7E54-D4BE-728AF0F14490}"/>
              </a:ext>
            </a:extLst>
          </p:cNvPr>
          <p:cNvSpPr/>
          <p:nvPr/>
        </p:nvSpPr>
        <p:spPr>
          <a:xfrm>
            <a:off x="7180962" y="1920173"/>
            <a:ext cx="3463848" cy="629315"/>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2"/>
                </a:solidFill>
                <a:latin typeface="Microsoft YaHei" panose="020B0503020204020204" pitchFamily="34" charset="-122"/>
                <a:ea typeface="Microsoft YaHei" panose="020B0503020204020204" pitchFamily="34" charset="-122"/>
              </a:rPr>
              <a:t>我需要优化用户登陆流程，情分析当前瓶颈并给出三种方案</a:t>
            </a:r>
          </a:p>
        </p:txBody>
      </p:sp>
      <p:sp>
        <p:nvSpPr>
          <p:cNvPr id="11" name="矩形 10">
            <a:extLst>
              <a:ext uri="{FF2B5EF4-FFF2-40B4-BE49-F238E27FC236}">
                <a16:creationId xmlns:a16="http://schemas.microsoft.com/office/drawing/2014/main" id="{F8BB07B5-45AB-10C5-EEB7-0A9078692700}"/>
              </a:ext>
            </a:extLst>
          </p:cNvPr>
          <p:cNvSpPr/>
          <p:nvPr/>
        </p:nvSpPr>
        <p:spPr>
          <a:xfrm>
            <a:off x="7180962" y="3124915"/>
            <a:ext cx="3463848" cy="629315"/>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2"/>
                </a:solidFill>
                <a:latin typeface="Microsoft YaHei" panose="020B0503020204020204" pitchFamily="34" charset="-122"/>
                <a:ea typeface="Microsoft YaHei" panose="020B0503020204020204" pitchFamily="34" charset="-122"/>
              </a:rPr>
              <a:t>设计一个重庆三日游计划，要求包含洪崖洞和来福士，预算在</a:t>
            </a:r>
            <a:r>
              <a:rPr kumimoji="1" lang="en-US" altLang="zh-CN" sz="1600" dirty="0">
                <a:solidFill>
                  <a:schemeClr val="tx2"/>
                </a:solidFill>
                <a:latin typeface="Microsoft YaHei" panose="020B0503020204020204" pitchFamily="34" charset="-122"/>
                <a:ea typeface="Microsoft YaHei" panose="020B0503020204020204" pitchFamily="34" charset="-122"/>
              </a:rPr>
              <a:t>1000</a:t>
            </a:r>
            <a:r>
              <a:rPr kumimoji="1" lang="zh-CN" altLang="en-US" sz="1600" dirty="0">
                <a:solidFill>
                  <a:schemeClr val="tx2"/>
                </a:solidFill>
                <a:latin typeface="Microsoft YaHei" panose="020B0503020204020204" pitchFamily="34" charset="-122"/>
                <a:ea typeface="Microsoft YaHei" panose="020B0503020204020204" pitchFamily="34" charset="-122"/>
              </a:rPr>
              <a:t>以内</a:t>
            </a:r>
          </a:p>
        </p:txBody>
      </p:sp>
      <p:sp>
        <p:nvSpPr>
          <p:cNvPr id="12" name="矩形 11">
            <a:extLst>
              <a:ext uri="{FF2B5EF4-FFF2-40B4-BE49-F238E27FC236}">
                <a16:creationId xmlns:a16="http://schemas.microsoft.com/office/drawing/2014/main" id="{480F7581-F738-0E07-E05B-0606F3492F5F}"/>
              </a:ext>
            </a:extLst>
          </p:cNvPr>
          <p:cNvSpPr/>
          <p:nvPr/>
        </p:nvSpPr>
        <p:spPr>
          <a:xfrm>
            <a:off x="7180962" y="4326701"/>
            <a:ext cx="3463848" cy="629315"/>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2"/>
                </a:solidFill>
                <a:latin typeface="Microsoft YaHei" panose="020B0503020204020204" pitchFamily="34" charset="-122"/>
                <a:ea typeface="Microsoft YaHei" panose="020B0503020204020204" pitchFamily="34" charset="-122"/>
              </a:rPr>
              <a:t>为什么选择梯度下降法优化神经网络，请对比其他算法</a:t>
            </a:r>
          </a:p>
        </p:txBody>
      </p:sp>
      <p:cxnSp>
        <p:nvCxnSpPr>
          <p:cNvPr id="14" name="肘形连接符 13">
            <a:extLst>
              <a:ext uri="{FF2B5EF4-FFF2-40B4-BE49-F238E27FC236}">
                <a16:creationId xmlns:a16="http://schemas.microsoft.com/office/drawing/2014/main" id="{90A24D9B-62DF-1BF4-CB7F-9E230CDC7B3F}"/>
              </a:ext>
            </a:extLst>
          </p:cNvPr>
          <p:cNvCxnSpPr>
            <a:cxnSpLocks/>
            <a:stCxn id="4" idx="3"/>
            <a:endCxn id="5" idx="1"/>
          </p:cNvCxnSpPr>
          <p:nvPr/>
        </p:nvCxnSpPr>
        <p:spPr>
          <a:xfrm flipV="1">
            <a:off x="2236306" y="1155199"/>
            <a:ext cx="1591855" cy="1617818"/>
          </a:xfrm>
          <a:prstGeom prst="bentConnector3">
            <a:avLst>
              <a:gd name="adj1" fmla="val 50000"/>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7" name="肘形连接符 16">
            <a:extLst>
              <a:ext uri="{FF2B5EF4-FFF2-40B4-BE49-F238E27FC236}">
                <a16:creationId xmlns:a16="http://schemas.microsoft.com/office/drawing/2014/main" id="{21A02AF9-3D6B-34D2-59F8-B0307E9E4448}"/>
              </a:ext>
            </a:extLst>
          </p:cNvPr>
          <p:cNvCxnSpPr>
            <a:stCxn id="4" idx="3"/>
            <a:endCxn id="6" idx="1"/>
          </p:cNvCxnSpPr>
          <p:nvPr/>
        </p:nvCxnSpPr>
        <p:spPr>
          <a:xfrm flipV="1">
            <a:off x="2236306" y="2241877"/>
            <a:ext cx="1591854" cy="531140"/>
          </a:xfrm>
          <a:prstGeom prst="bentConnector3">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9" name="肘形连接符 18">
            <a:extLst>
              <a:ext uri="{FF2B5EF4-FFF2-40B4-BE49-F238E27FC236}">
                <a16:creationId xmlns:a16="http://schemas.microsoft.com/office/drawing/2014/main" id="{C4F510FF-EF16-EDFA-F3A7-35FC3DAF2B1C}"/>
              </a:ext>
            </a:extLst>
          </p:cNvPr>
          <p:cNvCxnSpPr>
            <a:stCxn id="4" idx="3"/>
            <a:endCxn id="7" idx="1"/>
          </p:cNvCxnSpPr>
          <p:nvPr/>
        </p:nvCxnSpPr>
        <p:spPr>
          <a:xfrm>
            <a:off x="2236306" y="2773017"/>
            <a:ext cx="1591853" cy="668601"/>
          </a:xfrm>
          <a:prstGeom prst="bentConnector3">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21" name="肘形连接符 20">
            <a:extLst>
              <a:ext uri="{FF2B5EF4-FFF2-40B4-BE49-F238E27FC236}">
                <a16:creationId xmlns:a16="http://schemas.microsoft.com/office/drawing/2014/main" id="{D1692548-FABD-912E-4D83-94840F5104D3}"/>
              </a:ext>
            </a:extLst>
          </p:cNvPr>
          <p:cNvCxnSpPr>
            <a:stCxn id="4" idx="3"/>
            <a:endCxn id="8" idx="1"/>
          </p:cNvCxnSpPr>
          <p:nvPr/>
        </p:nvCxnSpPr>
        <p:spPr>
          <a:xfrm>
            <a:off x="2236306" y="2773017"/>
            <a:ext cx="1591853" cy="1868342"/>
          </a:xfrm>
          <a:prstGeom prst="bentConnector3">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23" name="直线箭头连接符 22">
            <a:extLst>
              <a:ext uri="{FF2B5EF4-FFF2-40B4-BE49-F238E27FC236}">
                <a16:creationId xmlns:a16="http://schemas.microsoft.com/office/drawing/2014/main" id="{4337306A-000A-F20E-2DB1-3BC831D81E5D}"/>
              </a:ext>
            </a:extLst>
          </p:cNvPr>
          <p:cNvCxnSpPr>
            <a:stCxn id="5" idx="3"/>
            <a:endCxn id="9" idx="1"/>
          </p:cNvCxnSpPr>
          <p:nvPr/>
        </p:nvCxnSpPr>
        <p:spPr>
          <a:xfrm>
            <a:off x="5425552" y="1155199"/>
            <a:ext cx="1755410" cy="1065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352BCD24-3638-DF97-5B30-15F56ED292F1}"/>
              </a:ext>
            </a:extLst>
          </p:cNvPr>
          <p:cNvCxnSpPr>
            <a:stCxn id="6" idx="3"/>
            <a:endCxn id="10" idx="1"/>
          </p:cNvCxnSpPr>
          <p:nvPr/>
        </p:nvCxnSpPr>
        <p:spPr>
          <a:xfrm flipV="1">
            <a:off x="5425551" y="2234831"/>
            <a:ext cx="1755411" cy="704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E1644E54-B119-734A-905F-286356C2FD66}"/>
              </a:ext>
            </a:extLst>
          </p:cNvPr>
          <p:cNvCxnSpPr>
            <a:stCxn id="7" idx="3"/>
            <a:endCxn id="11" idx="1"/>
          </p:cNvCxnSpPr>
          <p:nvPr/>
        </p:nvCxnSpPr>
        <p:spPr>
          <a:xfrm flipV="1">
            <a:off x="5425550" y="3439573"/>
            <a:ext cx="1755412" cy="2045"/>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18A6BB38-D14D-860F-4BC1-2F71E09490C8}"/>
              </a:ext>
            </a:extLst>
          </p:cNvPr>
          <p:cNvCxnSpPr>
            <a:stCxn id="8" idx="3"/>
            <a:endCxn id="12" idx="1"/>
          </p:cNvCxnSpPr>
          <p:nvPr/>
        </p:nvCxnSpPr>
        <p:spPr>
          <a:xfrm>
            <a:off x="5425550" y="4641359"/>
            <a:ext cx="1755412" cy="0"/>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4EFAD0D4-9D59-99C4-D66B-A20B3DC0716F}"/>
              </a:ext>
            </a:extLst>
          </p:cNvPr>
          <p:cNvSpPr txBox="1"/>
          <p:nvPr/>
        </p:nvSpPr>
        <p:spPr>
          <a:xfrm>
            <a:off x="5441482" y="812021"/>
            <a:ext cx="1723549" cy="276999"/>
          </a:xfrm>
          <a:prstGeom prst="rect">
            <a:avLst/>
          </a:prstGeom>
          <a:noFill/>
        </p:spPr>
        <p:txBody>
          <a:bodyPr wrap="none" rtlCol="0">
            <a:spAutoFit/>
          </a:bodyPr>
          <a:lstStyle/>
          <a:p>
            <a:r>
              <a:rPr kumimoji="1" lang="zh-CN" altLang="en-US" sz="1200" dirty="0">
                <a:latin typeface="Microsoft YaHei" panose="020B0503020204020204" pitchFamily="34" charset="-122"/>
                <a:ea typeface="Microsoft YaHei" panose="020B0503020204020204" pitchFamily="34" charset="-122"/>
              </a:rPr>
              <a:t>简单任务，需快速执行</a:t>
            </a:r>
          </a:p>
        </p:txBody>
      </p:sp>
      <p:sp>
        <p:nvSpPr>
          <p:cNvPr id="31" name="文本框 30">
            <a:extLst>
              <a:ext uri="{FF2B5EF4-FFF2-40B4-BE49-F238E27FC236}">
                <a16:creationId xmlns:a16="http://schemas.microsoft.com/office/drawing/2014/main" id="{6BCCE845-9EBE-9720-5D05-40B579645673}"/>
              </a:ext>
            </a:extLst>
          </p:cNvPr>
          <p:cNvSpPr txBox="1"/>
          <p:nvPr/>
        </p:nvSpPr>
        <p:spPr>
          <a:xfrm>
            <a:off x="5507329" y="1748272"/>
            <a:ext cx="1591855" cy="461665"/>
          </a:xfrm>
          <a:prstGeom prst="rect">
            <a:avLst/>
          </a:prstGeom>
          <a:noFill/>
        </p:spPr>
        <p:txBody>
          <a:bodyPr wrap="square" rtlCol="0">
            <a:spAutoFit/>
          </a:bodyPr>
          <a:lstStyle/>
          <a:p>
            <a:r>
              <a:rPr kumimoji="1" lang="zh-CN" altLang="en-US" sz="1200" dirty="0">
                <a:latin typeface="Microsoft YaHei" panose="020B0503020204020204" pitchFamily="34" charset="-122"/>
                <a:ea typeface="Microsoft YaHei" panose="020B0503020204020204" pitchFamily="34" charset="-122"/>
              </a:rPr>
              <a:t>复杂问题，需模型自主推理</a:t>
            </a:r>
          </a:p>
        </p:txBody>
      </p:sp>
      <p:sp>
        <p:nvSpPr>
          <p:cNvPr id="32" name="文本框 31">
            <a:extLst>
              <a:ext uri="{FF2B5EF4-FFF2-40B4-BE49-F238E27FC236}">
                <a16:creationId xmlns:a16="http://schemas.microsoft.com/office/drawing/2014/main" id="{590A4E2E-B860-01DA-FF22-4D31888CB1D9}"/>
              </a:ext>
            </a:extLst>
          </p:cNvPr>
          <p:cNvSpPr txBox="1"/>
          <p:nvPr/>
        </p:nvSpPr>
        <p:spPr>
          <a:xfrm>
            <a:off x="5441482" y="3092976"/>
            <a:ext cx="1591855" cy="276999"/>
          </a:xfrm>
          <a:prstGeom prst="rect">
            <a:avLst/>
          </a:prstGeom>
          <a:noFill/>
        </p:spPr>
        <p:txBody>
          <a:bodyPr wrap="square" rtlCol="0">
            <a:spAutoFit/>
          </a:bodyPr>
          <a:lstStyle/>
          <a:p>
            <a:r>
              <a:rPr kumimoji="1" lang="zh-CN" altLang="en-US" sz="1200" dirty="0">
                <a:latin typeface="Microsoft YaHei" panose="020B0503020204020204" pitchFamily="34" charset="-122"/>
                <a:ea typeface="Microsoft YaHei" panose="020B0503020204020204" pitchFamily="34" charset="-122"/>
              </a:rPr>
              <a:t>平衡灵活性和可控性</a:t>
            </a:r>
          </a:p>
        </p:txBody>
      </p:sp>
      <p:sp>
        <p:nvSpPr>
          <p:cNvPr id="33" name="文本框 32">
            <a:extLst>
              <a:ext uri="{FF2B5EF4-FFF2-40B4-BE49-F238E27FC236}">
                <a16:creationId xmlns:a16="http://schemas.microsoft.com/office/drawing/2014/main" id="{D798EF2B-B6CD-9577-FE68-4458C0FE5019}"/>
              </a:ext>
            </a:extLst>
          </p:cNvPr>
          <p:cNvSpPr txBox="1"/>
          <p:nvPr/>
        </p:nvSpPr>
        <p:spPr>
          <a:xfrm>
            <a:off x="5451007" y="4179542"/>
            <a:ext cx="1591855" cy="461665"/>
          </a:xfrm>
          <a:prstGeom prst="rect">
            <a:avLst/>
          </a:prstGeom>
          <a:noFill/>
        </p:spPr>
        <p:txBody>
          <a:bodyPr wrap="square" rtlCol="0">
            <a:spAutoFit/>
          </a:bodyPr>
          <a:lstStyle/>
          <a:p>
            <a:r>
              <a:rPr kumimoji="1" lang="zh-CN" altLang="en-US" sz="1200" dirty="0">
                <a:latin typeface="Microsoft YaHei" panose="020B0503020204020204" pitchFamily="34" charset="-122"/>
                <a:ea typeface="Microsoft YaHei" panose="020B0503020204020204" pitchFamily="34" charset="-122"/>
              </a:rPr>
              <a:t>探索性问题，需模型解释逻辑</a:t>
            </a:r>
          </a:p>
        </p:txBody>
      </p:sp>
      <p:sp>
        <p:nvSpPr>
          <p:cNvPr id="34" name="圆角矩形 33">
            <a:extLst>
              <a:ext uri="{FF2B5EF4-FFF2-40B4-BE49-F238E27FC236}">
                <a16:creationId xmlns:a16="http://schemas.microsoft.com/office/drawing/2014/main" id="{F7818E46-096E-FCDC-01E3-C8AE05947E00}"/>
              </a:ext>
            </a:extLst>
          </p:cNvPr>
          <p:cNvSpPr/>
          <p:nvPr/>
        </p:nvSpPr>
        <p:spPr>
          <a:xfrm>
            <a:off x="522376" y="5441490"/>
            <a:ext cx="1517375" cy="397565"/>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1"/>
                </a:solidFill>
                <a:latin typeface="Microsoft YaHei" panose="020B0503020204020204" pitchFamily="34" charset="-122"/>
                <a:ea typeface="Microsoft YaHei" panose="020B0503020204020204" pitchFamily="34" charset="-122"/>
              </a:rPr>
              <a:t>简洁明确</a:t>
            </a:r>
          </a:p>
        </p:txBody>
      </p:sp>
      <p:sp>
        <p:nvSpPr>
          <p:cNvPr id="35" name="圆角矩形 34">
            <a:extLst>
              <a:ext uri="{FF2B5EF4-FFF2-40B4-BE49-F238E27FC236}">
                <a16:creationId xmlns:a16="http://schemas.microsoft.com/office/drawing/2014/main" id="{F434271F-31CF-5D16-5861-0285D6D48F81}"/>
              </a:ext>
            </a:extLst>
          </p:cNvPr>
          <p:cNvSpPr/>
          <p:nvPr/>
        </p:nvSpPr>
        <p:spPr>
          <a:xfrm>
            <a:off x="2404185" y="5441490"/>
            <a:ext cx="1517376" cy="397565"/>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1"/>
                </a:solidFill>
                <a:latin typeface="Microsoft YaHei" panose="020B0503020204020204" pitchFamily="34" charset="-122"/>
                <a:ea typeface="Microsoft YaHei" panose="020B0503020204020204" pitchFamily="34" charset="-122"/>
              </a:rPr>
              <a:t>考虑受众</a:t>
            </a:r>
          </a:p>
        </p:txBody>
      </p:sp>
      <p:sp>
        <p:nvSpPr>
          <p:cNvPr id="36" name="圆角矩形 35">
            <a:extLst>
              <a:ext uri="{FF2B5EF4-FFF2-40B4-BE49-F238E27FC236}">
                <a16:creationId xmlns:a16="http://schemas.microsoft.com/office/drawing/2014/main" id="{EB998F68-BE1F-32E5-CD99-8261751A0E32}"/>
              </a:ext>
            </a:extLst>
          </p:cNvPr>
          <p:cNvSpPr/>
          <p:nvPr/>
        </p:nvSpPr>
        <p:spPr>
          <a:xfrm>
            <a:off x="4285995" y="5441490"/>
            <a:ext cx="1600132" cy="397565"/>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1"/>
                </a:solidFill>
                <a:latin typeface="Microsoft YaHei" panose="020B0503020204020204" pitchFamily="34" charset="-122"/>
                <a:ea typeface="Microsoft YaHei" panose="020B0503020204020204" pitchFamily="34" charset="-122"/>
              </a:rPr>
              <a:t>分解复杂任务</a:t>
            </a:r>
          </a:p>
        </p:txBody>
      </p:sp>
      <p:sp>
        <p:nvSpPr>
          <p:cNvPr id="37" name="圆角矩形 36">
            <a:extLst>
              <a:ext uri="{FF2B5EF4-FFF2-40B4-BE49-F238E27FC236}">
                <a16:creationId xmlns:a16="http://schemas.microsoft.com/office/drawing/2014/main" id="{7C194834-FC34-CE4B-58F7-F025B8EAE905}"/>
              </a:ext>
            </a:extLst>
          </p:cNvPr>
          <p:cNvSpPr/>
          <p:nvPr/>
        </p:nvSpPr>
        <p:spPr>
          <a:xfrm>
            <a:off x="6323586" y="5441490"/>
            <a:ext cx="1682889" cy="397565"/>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1"/>
                </a:solidFill>
                <a:latin typeface="Microsoft YaHei" panose="020B0503020204020204" pitchFamily="34" charset="-122"/>
                <a:ea typeface="Microsoft YaHei" panose="020B0503020204020204" pitchFamily="34" charset="-122"/>
              </a:rPr>
              <a:t>用肯定性指令</a:t>
            </a:r>
          </a:p>
        </p:txBody>
      </p:sp>
      <p:sp>
        <p:nvSpPr>
          <p:cNvPr id="38" name="圆角矩形 37">
            <a:extLst>
              <a:ext uri="{FF2B5EF4-FFF2-40B4-BE49-F238E27FC236}">
                <a16:creationId xmlns:a16="http://schemas.microsoft.com/office/drawing/2014/main" id="{7A11C02E-EF1F-F5B0-09B8-F94DB1A32BDA}"/>
              </a:ext>
            </a:extLst>
          </p:cNvPr>
          <p:cNvSpPr/>
          <p:nvPr/>
        </p:nvSpPr>
        <p:spPr>
          <a:xfrm>
            <a:off x="1822810" y="6120664"/>
            <a:ext cx="1517375" cy="397565"/>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1"/>
                </a:solidFill>
                <a:latin typeface="Microsoft YaHei" panose="020B0503020204020204" pitchFamily="34" charset="-122"/>
                <a:ea typeface="Microsoft YaHei" panose="020B0503020204020204" pitchFamily="34" charset="-122"/>
              </a:rPr>
              <a:t>示例驱动</a:t>
            </a:r>
          </a:p>
        </p:txBody>
      </p:sp>
      <p:sp>
        <p:nvSpPr>
          <p:cNvPr id="39" name="圆角矩形 38">
            <a:extLst>
              <a:ext uri="{FF2B5EF4-FFF2-40B4-BE49-F238E27FC236}">
                <a16:creationId xmlns:a16="http://schemas.microsoft.com/office/drawing/2014/main" id="{4AE451B0-CC01-7F5E-9430-1CA9F43A157B}"/>
              </a:ext>
            </a:extLst>
          </p:cNvPr>
          <p:cNvSpPr/>
          <p:nvPr/>
        </p:nvSpPr>
        <p:spPr>
          <a:xfrm>
            <a:off x="3681426" y="6120663"/>
            <a:ext cx="1517375" cy="397565"/>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1"/>
                </a:solidFill>
                <a:latin typeface="Microsoft YaHei" panose="020B0503020204020204" pitchFamily="34" charset="-122"/>
                <a:ea typeface="Microsoft YaHei" panose="020B0503020204020204" pitchFamily="34" charset="-122"/>
              </a:rPr>
              <a:t>明确角色</a:t>
            </a:r>
          </a:p>
        </p:txBody>
      </p:sp>
      <p:sp>
        <p:nvSpPr>
          <p:cNvPr id="40" name="圆角矩形 39">
            <a:extLst>
              <a:ext uri="{FF2B5EF4-FFF2-40B4-BE49-F238E27FC236}">
                <a16:creationId xmlns:a16="http://schemas.microsoft.com/office/drawing/2014/main" id="{9CDF4EC1-0B7B-C62F-88BE-93A121EBD0A9}"/>
              </a:ext>
            </a:extLst>
          </p:cNvPr>
          <p:cNvSpPr/>
          <p:nvPr/>
        </p:nvSpPr>
        <p:spPr>
          <a:xfrm>
            <a:off x="5626872" y="6120663"/>
            <a:ext cx="1517375" cy="397565"/>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1"/>
                </a:solidFill>
                <a:latin typeface="Microsoft YaHei" panose="020B0503020204020204" pitchFamily="34" charset="-122"/>
                <a:ea typeface="Microsoft YaHei" panose="020B0503020204020204" pitchFamily="34" charset="-122"/>
              </a:rPr>
              <a:t>遵守规则</a:t>
            </a:r>
          </a:p>
        </p:txBody>
      </p:sp>
      <p:sp>
        <p:nvSpPr>
          <p:cNvPr id="41" name="圆角矩形 40">
            <a:extLst>
              <a:ext uri="{FF2B5EF4-FFF2-40B4-BE49-F238E27FC236}">
                <a16:creationId xmlns:a16="http://schemas.microsoft.com/office/drawing/2014/main" id="{9D3239B0-05FD-36E6-C252-9A7CF0C8DFD4}"/>
              </a:ext>
            </a:extLst>
          </p:cNvPr>
          <p:cNvSpPr/>
          <p:nvPr/>
        </p:nvSpPr>
        <p:spPr>
          <a:xfrm>
            <a:off x="7683584" y="6110399"/>
            <a:ext cx="1600132" cy="397565"/>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1"/>
                </a:solidFill>
                <a:latin typeface="Microsoft YaHei" panose="020B0503020204020204" pitchFamily="34" charset="-122"/>
                <a:ea typeface="Microsoft YaHei" panose="020B0503020204020204" pitchFamily="34" charset="-122"/>
              </a:rPr>
              <a:t>自然语言回答</a:t>
            </a:r>
          </a:p>
        </p:txBody>
      </p:sp>
      <p:sp>
        <p:nvSpPr>
          <p:cNvPr id="42" name="文本框 41">
            <a:extLst>
              <a:ext uri="{FF2B5EF4-FFF2-40B4-BE49-F238E27FC236}">
                <a16:creationId xmlns:a16="http://schemas.microsoft.com/office/drawing/2014/main" id="{B23901DE-B29C-EDDE-5B7C-CB081D3FD0FB}"/>
              </a:ext>
            </a:extLst>
          </p:cNvPr>
          <p:cNvSpPr txBox="1"/>
          <p:nvPr/>
        </p:nvSpPr>
        <p:spPr>
          <a:xfrm>
            <a:off x="9988185" y="5494646"/>
            <a:ext cx="1780314" cy="646331"/>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kumimoji="1" b="1">
                <a:latin typeface="Microsoft YaHei" panose="020B0503020204020204" pitchFamily="34" charset="-122"/>
                <a:ea typeface="Microsoft YaHei"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olidFill>
                  <a:schemeClr val="tx1"/>
                </a:solidFill>
              </a:rPr>
              <a:t>提示词</a:t>
            </a:r>
            <a:r>
              <a:rPr lang="en-US" altLang="zh-CN" dirty="0">
                <a:solidFill>
                  <a:schemeClr val="tx1"/>
                </a:solidFill>
              </a:rPr>
              <a:t>Prompt</a:t>
            </a:r>
            <a:r>
              <a:rPr lang="zh-CN" altLang="en-US" dirty="0">
                <a:solidFill>
                  <a:schemeClr val="tx1"/>
                </a:solidFill>
              </a:rPr>
              <a:t>技巧</a:t>
            </a:r>
          </a:p>
        </p:txBody>
      </p:sp>
      <p:pic>
        <p:nvPicPr>
          <p:cNvPr id="13" name="图片 12">
            <a:extLst>
              <a:ext uri="{FF2B5EF4-FFF2-40B4-BE49-F238E27FC236}">
                <a16:creationId xmlns:a16="http://schemas.microsoft.com/office/drawing/2014/main" id="{DCBFEB08-B90A-8BB2-CBB1-5A06E77A4E0D}"/>
              </a:ext>
            </a:extLst>
          </p:cNvPr>
          <p:cNvPicPr>
            <a:picLocks noChangeAspect="1"/>
          </p:cNvPicPr>
          <p:nvPr/>
        </p:nvPicPr>
        <p:blipFill>
          <a:blip r:embed="rId2"/>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3531759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C3E8A-9369-8F72-6456-B72777D1A61E}"/>
            </a:ext>
          </a:extLst>
        </p:cNvPr>
        <p:cNvGrpSpPr/>
        <p:nvPr/>
      </p:nvGrpSpPr>
      <p:grpSpPr>
        <a:xfrm>
          <a:off x="0" y="0"/>
          <a:ext cx="0" cy="0"/>
          <a:chOff x="0" y="0"/>
          <a:chExt cx="0" cy="0"/>
        </a:xfrm>
      </p:grpSpPr>
      <p:sp>
        <p:nvSpPr>
          <p:cNvPr id="41" name="矩形 40">
            <a:extLst>
              <a:ext uri="{FF2B5EF4-FFF2-40B4-BE49-F238E27FC236}">
                <a16:creationId xmlns:a16="http://schemas.microsoft.com/office/drawing/2014/main" id="{314C5E3E-3DF3-98CA-A277-7850ED316B72}"/>
              </a:ext>
            </a:extLst>
          </p:cNvPr>
          <p:cNvSpPr/>
          <p:nvPr/>
        </p:nvSpPr>
        <p:spPr>
          <a:xfrm>
            <a:off x="6798320" y="3588026"/>
            <a:ext cx="4442836" cy="2345635"/>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460EB923-3458-1C17-2ACD-10BEE99E41BA}"/>
              </a:ext>
            </a:extLst>
          </p:cNvPr>
          <p:cNvSpPr/>
          <p:nvPr/>
        </p:nvSpPr>
        <p:spPr>
          <a:xfrm>
            <a:off x="219489" y="1062258"/>
            <a:ext cx="5876511" cy="4871404"/>
          </a:xfrm>
          <a:prstGeom prst="rect">
            <a:avLst/>
          </a:prstGeom>
          <a:solidFill>
            <a:schemeClr val="bg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id="{02B54D2D-7D25-15CE-CD5C-77BD9280E9FC}"/>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29AD25F3-1317-8C5C-94E1-3EB2324BB324}"/>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0F67F1C6-A0B0-E881-AC0E-C2161E9A25DC}"/>
              </a:ext>
            </a:extLst>
          </p:cNvPr>
          <p:cNvSpPr txBox="1"/>
          <p:nvPr/>
        </p:nvSpPr>
        <p:spPr>
          <a:xfrm>
            <a:off x="2194016" y="862202"/>
            <a:ext cx="1927451" cy="400110"/>
          </a:xfrm>
          <a:prstGeom prst="rect">
            <a:avLst/>
          </a:prstGeom>
          <a:solidFill>
            <a:schemeClr val="bg1"/>
          </a:solid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提示语</a:t>
            </a:r>
            <a:r>
              <a:rPr kumimoji="1" lang="en-US" altLang="zh-CN" sz="2000" b="1" dirty="0">
                <a:latin typeface="Microsoft YaHei" panose="020B0503020204020204" pitchFamily="34" charset="-122"/>
                <a:ea typeface="Microsoft YaHei" panose="020B0503020204020204" pitchFamily="34" charset="-122"/>
              </a:rPr>
              <a:t>Prompt</a:t>
            </a:r>
            <a:endParaRPr kumimoji="1" lang="zh-CN" altLang="en-US" sz="2000" b="1" dirty="0">
              <a:latin typeface="Microsoft YaHei" panose="020B0503020204020204" pitchFamily="34" charset="-122"/>
              <a:ea typeface="Microsoft YaHei" panose="020B0503020204020204" pitchFamily="34" charset="-122"/>
            </a:endParaRPr>
          </a:p>
        </p:txBody>
      </p:sp>
      <p:sp>
        <p:nvSpPr>
          <p:cNvPr id="16" name="文本框 15">
            <a:extLst>
              <a:ext uri="{FF2B5EF4-FFF2-40B4-BE49-F238E27FC236}">
                <a16:creationId xmlns:a16="http://schemas.microsoft.com/office/drawing/2014/main" id="{C00B7156-4C47-12F6-B66A-CC232ED13735}"/>
              </a:ext>
            </a:extLst>
          </p:cNvPr>
          <p:cNvSpPr txBox="1"/>
          <p:nvPr/>
        </p:nvSpPr>
        <p:spPr>
          <a:xfrm>
            <a:off x="289061" y="1462367"/>
            <a:ext cx="5737363" cy="4111447"/>
          </a:xfrm>
          <a:prstGeom prst="rect">
            <a:avLst/>
          </a:prstGeom>
          <a:noFill/>
        </p:spPr>
        <p:txBody>
          <a:bodyPr wrap="square">
            <a:spAutoFit/>
          </a:bodyPr>
          <a:lstStyle/>
          <a:p>
            <a:pPr>
              <a:lnSpc>
                <a:spcPct val="150000"/>
              </a:lnSpc>
            </a:pPr>
            <a:r>
              <a:rPr lang="zh-CN" altLang="en-US" sz="1600" dirty="0">
                <a:latin typeface="Microsoft YaHei" panose="020B0503020204020204" pitchFamily="34" charset="-122"/>
                <a:ea typeface="Microsoft YaHei" panose="020B0503020204020204" pitchFamily="34" charset="-122"/>
              </a:rPr>
              <a:t>提示语（Prompt）是用户输入给AI系统的指令或信息，用于引导AI生成特定的输出或执行特定的任务。简单来说，提示语就是我们与AI“对话”时所使用的语言，它可以是一个简单的问题，一段详细的指令，也可以是一个复杂的任务描述。</a:t>
            </a:r>
            <a:endParaRPr lang="en-US" altLang="zh-CN" sz="1600" dirty="0">
              <a:latin typeface="Microsoft YaHei" panose="020B0503020204020204" pitchFamily="34" charset="-122"/>
              <a:ea typeface="Microsoft YaHei" panose="020B0503020204020204" pitchFamily="34" charset="-122"/>
            </a:endParaRPr>
          </a:p>
          <a:p>
            <a:pPr>
              <a:lnSpc>
                <a:spcPct val="150000"/>
              </a:lnSpc>
            </a:pPr>
            <a:endParaRPr lang="en-US" altLang="zh-CN" sz="1600" dirty="0">
              <a:latin typeface="Microsoft YaHei" panose="020B0503020204020204" pitchFamily="34" charset="-122"/>
              <a:ea typeface="Microsoft YaHei" panose="020B0503020204020204" pitchFamily="34" charset="-122"/>
            </a:endParaRPr>
          </a:p>
          <a:p>
            <a:pPr>
              <a:lnSpc>
                <a:spcPct val="150000"/>
              </a:lnSpc>
            </a:pPr>
            <a:endParaRPr lang="en-US" altLang="zh-CN" sz="1600" dirty="0">
              <a:latin typeface="Microsoft YaHei" panose="020B0503020204020204" pitchFamily="34" charset="-122"/>
              <a:ea typeface="Microsoft YaHei" panose="020B0503020204020204" pitchFamily="34" charset="-122"/>
            </a:endParaRPr>
          </a:p>
          <a:p>
            <a:pPr>
              <a:lnSpc>
                <a:spcPct val="150000"/>
              </a:lnSpc>
            </a:pPr>
            <a:r>
              <a:rPr lang="zh-CN" altLang="en-US" sz="1600" dirty="0">
                <a:latin typeface="Microsoft YaHei" panose="020B0503020204020204" pitchFamily="34" charset="-122"/>
                <a:ea typeface="Microsoft YaHei" panose="020B0503020204020204" pitchFamily="34" charset="-122"/>
              </a:rPr>
              <a:t>提示语包含：指令、上下文和期望</a:t>
            </a:r>
            <a:endParaRPr lang="en-US" altLang="zh-CN" sz="16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600" b="1" dirty="0">
                <a:latin typeface="Microsoft YaHei" panose="020B0503020204020204" pitchFamily="34" charset="-122"/>
                <a:ea typeface="Microsoft YaHei" panose="020B0503020204020204" pitchFamily="34" charset="-122"/>
              </a:rPr>
              <a:t>指令（</a:t>
            </a:r>
            <a:r>
              <a:rPr lang="en-US" altLang="zh-CN" sz="1600" b="1" dirty="0">
                <a:latin typeface="Microsoft YaHei" panose="020B0503020204020204" pitchFamily="34" charset="-122"/>
                <a:ea typeface="Microsoft YaHei" panose="020B0503020204020204" pitchFamily="34" charset="-122"/>
              </a:rPr>
              <a:t>Instruction</a:t>
            </a:r>
            <a:r>
              <a:rPr lang="zh-CN" altLang="en-US" sz="1600" b="1"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告诉</a:t>
            </a:r>
            <a:r>
              <a:rPr lang="en-US" altLang="zh-CN" sz="1600" dirty="0">
                <a:latin typeface="Microsoft YaHei" panose="020B0503020204020204" pitchFamily="34" charset="-122"/>
                <a:ea typeface="Microsoft YaHei" panose="020B0503020204020204" pitchFamily="34" charset="-122"/>
              </a:rPr>
              <a:t>AI</a:t>
            </a:r>
            <a:r>
              <a:rPr lang="zh-CN" altLang="en-US" sz="1600" dirty="0">
                <a:latin typeface="Microsoft YaHei" panose="020B0503020204020204" pitchFamily="34" charset="-122"/>
                <a:ea typeface="Microsoft YaHei" panose="020B0503020204020204" pitchFamily="34" charset="-122"/>
              </a:rPr>
              <a:t>你希望他执行什么任务</a:t>
            </a:r>
            <a:endParaRPr lang="en-US" altLang="zh-CN" sz="16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600" b="1" dirty="0">
                <a:latin typeface="Microsoft YaHei" panose="020B0503020204020204" pitchFamily="34" charset="-122"/>
                <a:ea typeface="Microsoft YaHei" panose="020B0503020204020204" pitchFamily="34" charset="-122"/>
              </a:rPr>
              <a:t>上下文（</a:t>
            </a:r>
            <a:r>
              <a:rPr lang="en-US" altLang="zh-CN" sz="1600" b="1" dirty="0">
                <a:latin typeface="Microsoft YaHei" panose="020B0503020204020204" pitchFamily="34" charset="-122"/>
                <a:ea typeface="Microsoft YaHei" panose="020B0503020204020204" pitchFamily="34" charset="-122"/>
              </a:rPr>
              <a:t>Context</a:t>
            </a:r>
            <a:r>
              <a:rPr lang="zh-CN" altLang="en-US" sz="1600" b="1"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：给</a:t>
            </a:r>
            <a:r>
              <a:rPr lang="en-US" altLang="zh-CN" sz="1600" dirty="0">
                <a:latin typeface="Microsoft YaHei" panose="020B0503020204020204" pitchFamily="34" charset="-122"/>
                <a:ea typeface="Microsoft YaHei" panose="020B0503020204020204" pitchFamily="34" charset="-122"/>
              </a:rPr>
              <a:t>AI</a:t>
            </a:r>
            <a:r>
              <a:rPr lang="zh-CN" altLang="en-US" sz="1600" dirty="0">
                <a:latin typeface="Microsoft YaHei" panose="020B0503020204020204" pitchFamily="34" charset="-122"/>
                <a:ea typeface="Microsoft YaHei" panose="020B0503020204020204" pitchFamily="34" charset="-122"/>
              </a:rPr>
              <a:t>提供背景信息</a:t>
            </a:r>
            <a:endParaRPr lang="en-US" altLang="zh-CN" sz="16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600" b="1" dirty="0">
                <a:latin typeface="Microsoft YaHei" panose="020B0503020204020204" pitchFamily="34" charset="-122"/>
                <a:ea typeface="Microsoft YaHei" panose="020B0503020204020204" pitchFamily="34" charset="-122"/>
              </a:rPr>
              <a:t>期望（</a:t>
            </a:r>
            <a:r>
              <a:rPr lang="en-US" altLang="zh-CN" sz="1600" b="1" dirty="0">
                <a:latin typeface="Microsoft YaHei" panose="020B0503020204020204" pitchFamily="34" charset="-122"/>
                <a:ea typeface="Microsoft YaHei" panose="020B0503020204020204" pitchFamily="34" charset="-122"/>
              </a:rPr>
              <a:t>Expectation</a:t>
            </a:r>
            <a:r>
              <a:rPr lang="zh-CN" altLang="en-US" sz="1600" b="1"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：明确或隐含表达对</a:t>
            </a:r>
            <a:r>
              <a:rPr lang="en-US" altLang="zh-CN" sz="1600" dirty="0">
                <a:latin typeface="Microsoft YaHei" panose="020B0503020204020204" pitchFamily="34" charset="-122"/>
                <a:ea typeface="Microsoft YaHei" panose="020B0503020204020204" pitchFamily="34" charset="-122"/>
              </a:rPr>
              <a:t>AI</a:t>
            </a:r>
            <a:r>
              <a:rPr lang="zh-CN" altLang="en-US" sz="1600" dirty="0">
                <a:latin typeface="Microsoft YaHei" panose="020B0503020204020204" pitchFamily="34" charset="-122"/>
                <a:ea typeface="Microsoft YaHei" panose="020B0503020204020204" pitchFamily="34" charset="-122"/>
              </a:rPr>
              <a:t>输出的要求和预期</a:t>
            </a:r>
          </a:p>
        </p:txBody>
      </p:sp>
      <p:sp>
        <p:nvSpPr>
          <p:cNvPr id="20" name="矩形 19">
            <a:extLst>
              <a:ext uri="{FF2B5EF4-FFF2-40B4-BE49-F238E27FC236}">
                <a16:creationId xmlns:a16="http://schemas.microsoft.com/office/drawing/2014/main" id="{31EF623A-F08C-B4BD-B6C8-F8B1FB63F5BB}"/>
              </a:ext>
            </a:extLst>
          </p:cNvPr>
          <p:cNvSpPr/>
          <p:nvPr/>
        </p:nvSpPr>
        <p:spPr>
          <a:xfrm>
            <a:off x="6927616" y="1462367"/>
            <a:ext cx="1222426" cy="655983"/>
          </a:xfrm>
          <a:prstGeom prst="rect">
            <a:avLst/>
          </a:prstGeom>
          <a:ln w="19050"/>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600" b="1" dirty="0">
                <a:latin typeface="Microsoft YaHei" panose="020B0503020204020204" pitchFamily="34" charset="-122"/>
                <a:ea typeface="Microsoft YaHei" panose="020B0503020204020204" pitchFamily="34" charset="-122"/>
              </a:rPr>
              <a:t>用户</a:t>
            </a:r>
            <a:endParaRPr kumimoji="1" lang="en-US" altLang="zh-CN" sz="1600" b="1" dirty="0">
              <a:latin typeface="Microsoft YaHei" panose="020B0503020204020204" pitchFamily="34" charset="-122"/>
              <a:ea typeface="Microsoft YaHei" panose="020B0503020204020204" pitchFamily="34" charset="-122"/>
            </a:endParaRPr>
          </a:p>
          <a:p>
            <a:pPr algn="ctr"/>
            <a:r>
              <a:rPr kumimoji="1" lang="zh-CN" altLang="en-US" sz="1600" dirty="0">
                <a:latin typeface="Microsoft YaHei" panose="020B0503020204020204" pitchFamily="34" charset="-122"/>
                <a:ea typeface="Microsoft YaHei" panose="020B0503020204020204" pitchFamily="34" charset="-122"/>
              </a:rPr>
              <a:t>输入提示语</a:t>
            </a:r>
          </a:p>
        </p:txBody>
      </p:sp>
      <p:sp>
        <p:nvSpPr>
          <p:cNvPr id="22" name="矩形 21">
            <a:extLst>
              <a:ext uri="{FF2B5EF4-FFF2-40B4-BE49-F238E27FC236}">
                <a16:creationId xmlns:a16="http://schemas.microsoft.com/office/drawing/2014/main" id="{D55B784E-531A-43A1-7AAB-2B6F32D6218A}"/>
              </a:ext>
            </a:extLst>
          </p:cNvPr>
          <p:cNvSpPr/>
          <p:nvPr/>
        </p:nvSpPr>
        <p:spPr>
          <a:xfrm>
            <a:off x="9534893" y="1468331"/>
            <a:ext cx="1537298" cy="655983"/>
          </a:xfrm>
          <a:prstGeom prst="rect">
            <a:avLst/>
          </a:prstGeom>
          <a:ln w="19050"/>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1600" b="1" dirty="0">
                <a:solidFill>
                  <a:schemeClr val="dk1"/>
                </a:solidFill>
                <a:latin typeface="Microsoft YaHei" panose="020B0503020204020204" pitchFamily="34" charset="-122"/>
                <a:ea typeface="Microsoft YaHei" panose="020B0503020204020204" pitchFamily="34" charset="-122"/>
              </a:rPr>
              <a:t>AI</a:t>
            </a:r>
            <a:r>
              <a:rPr kumimoji="1" lang="zh-CN" altLang="en-US" sz="1600" b="1" dirty="0">
                <a:solidFill>
                  <a:schemeClr val="dk1"/>
                </a:solidFill>
                <a:latin typeface="Microsoft YaHei" panose="020B0503020204020204" pitchFamily="34" charset="-122"/>
                <a:ea typeface="Microsoft YaHei" panose="020B0503020204020204" pitchFamily="34" charset="-122"/>
              </a:rPr>
              <a:t>模型</a:t>
            </a:r>
            <a:endParaRPr kumimoji="1" lang="en-US" altLang="zh-CN" sz="1600" b="1" dirty="0">
              <a:solidFill>
                <a:schemeClr val="dk1"/>
              </a:solidFill>
              <a:latin typeface="Microsoft YaHei" panose="020B0503020204020204" pitchFamily="34" charset="-122"/>
              <a:ea typeface="Microsoft YaHei" panose="020B0503020204020204" pitchFamily="34" charset="-122"/>
            </a:endParaRPr>
          </a:p>
          <a:p>
            <a:pPr algn="ctr"/>
            <a:r>
              <a:rPr kumimoji="1" lang="zh-CN" altLang="en-US" sz="1600" dirty="0">
                <a:latin typeface="Microsoft YaHei" panose="020B0503020204020204" pitchFamily="34" charset="-122"/>
                <a:ea typeface="Microsoft YaHei" panose="020B0503020204020204" pitchFamily="34" charset="-122"/>
              </a:rPr>
              <a:t>处理</a:t>
            </a:r>
            <a:r>
              <a:rPr kumimoji="1" lang="en-US" altLang="zh-CN" sz="1600" dirty="0">
                <a:latin typeface="Microsoft YaHei" panose="020B0503020204020204" pitchFamily="34" charset="-122"/>
                <a:ea typeface="Microsoft YaHei" panose="020B0503020204020204" pitchFamily="34" charset="-122"/>
              </a:rPr>
              <a:t>Prompt</a:t>
            </a:r>
            <a:endParaRPr kumimoji="1" lang="zh-CN" altLang="en-US" sz="1600" dirty="0">
              <a:solidFill>
                <a:schemeClr val="dk1"/>
              </a:solidFill>
              <a:latin typeface="Microsoft YaHei" panose="020B0503020204020204" pitchFamily="34" charset="-122"/>
              <a:ea typeface="Microsoft YaHei" panose="020B0503020204020204" pitchFamily="34" charset="-122"/>
            </a:endParaRPr>
          </a:p>
        </p:txBody>
      </p:sp>
      <p:cxnSp>
        <p:nvCxnSpPr>
          <p:cNvPr id="26" name="直线箭头连接符 25">
            <a:extLst>
              <a:ext uri="{FF2B5EF4-FFF2-40B4-BE49-F238E27FC236}">
                <a16:creationId xmlns:a16="http://schemas.microsoft.com/office/drawing/2014/main" id="{0115D54E-EF31-D675-7CE4-FF0D9FB8B244}"/>
              </a:ext>
            </a:extLst>
          </p:cNvPr>
          <p:cNvCxnSpPr>
            <a:cxnSpLocks/>
          </p:cNvCxnSpPr>
          <p:nvPr/>
        </p:nvCxnSpPr>
        <p:spPr>
          <a:xfrm>
            <a:off x="8179859" y="1790359"/>
            <a:ext cx="134182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674021FA-0568-CB44-BADD-0CAE05C328F4}"/>
              </a:ext>
            </a:extLst>
          </p:cNvPr>
          <p:cNvCxnSpPr/>
          <p:nvPr/>
        </p:nvCxnSpPr>
        <p:spPr>
          <a:xfrm flipH="1">
            <a:off x="7603435" y="2276060"/>
            <a:ext cx="24350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77D07AF0-F6B3-1775-51C9-E05154E1E4A5}"/>
              </a:ext>
            </a:extLst>
          </p:cNvPr>
          <p:cNvSpPr/>
          <p:nvPr/>
        </p:nvSpPr>
        <p:spPr>
          <a:xfrm>
            <a:off x="6967285" y="2454243"/>
            <a:ext cx="4104906" cy="655983"/>
          </a:xfrm>
          <a:prstGeom prst="rect">
            <a:avLst/>
          </a:prstGeom>
          <a:ln w="19050"/>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600" b="1" dirty="0">
                <a:latin typeface="Microsoft YaHei" panose="020B0503020204020204" pitchFamily="34" charset="-122"/>
                <a:ea typeface="Microsoft YaHei" panose="020B0503020204020204" pitchFamily="34" charset="-122"/>
              </a:rPr>
              <a:t>生成输出</a:t>
            </a:r>
            <a:endParaRPr kumimoji="1" lang="en-US" altLang="zh-CN" sz="1600" b="1" dirty="0">
              <a:latin typeface="Microsoft YaHei" panose="020B0503020204020204" pitchFamily="34" charset="-122"/>
              <a:ea typeface="Microsoft YaHei" panose="020B0503020204020204" pitchFamily="34" charset="-122"/>
            </a:endParaRPr>
          </a:p>
          <a:p>
            <a:pPr algn="ctr"/>
            <a:r>
              <a:rPr kumimoji="1" lang="zh-CN" altLang="en-US" sz="1600" dirty="0">
                <a:latin typeface="Microsoft YaHei" panose="020B0503020204020204" pitchFamily="34" charset="-122"/>
                <a:ea typeface="Microsoft YaHei" panose="020B0503020204020204" pitchFamily="34" charset="-122"/>
              </a:rPr>
              <a:t>根据提示语生成相应的回答或完成特定任务</a:t>
            </a:r>
          </a:p>
        </p:txBody>
      </p:sp>
      <p:sp>
        <p:nvSpPr>
          <p:cNvPr id="37" name="矩形 36">
            <a:extLst>
              <a:ext uri="{FF2B5EF4-FFF2-40B4-BE49-F238E27FC236}">
                <a16:creationId xmlns:a16="http://schemas.microsoft.com/office/drawing/2014/main" id="{454C2003-00BB-575C-6EF2-8EB920890CFE}"/>
              </a:ext>
            </a:extLst>
          </p:cNvPr>
          <p:cNvSpPr/>
          <p:nvPr/>
        </p:nvSpPr>
        <p:spPr>
          <a:xfrm>
            <a:off x="7295277" y="4120068"/>
            <a:ext cx="1351722" cy="655983"/>
          </a:xfrm>
          <a:prstGeom prst="rect">
            <a:avLst/>
          </a:prstGeom>
          <a:solidFill>
            <a:schemeClr val="accent2"/>
          </a:solidFill>
          <a:ln w="19050">
            <a:solidFill>
              <a:schemeClr val="accent2">
                <a:lumMod val="20000"/>
                <a:lumOff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600" b="1" dirty="0">
                <a:latin typeface="Microsoft YaHei" panose="020B0503020204020204" pitchFamily="34" charset="-122"/>
                <a:ea typeface="Microsoft YaHei" panose="020B0503020204020204" pitchFamily="34" charset="-122"/>
              </a:rPr>
              <a:t>指令</a:t>
            </a:r>
            <a:endParaRPr kumimoji="1" lang="en-US" altLang="zh-CN" sz="1600" b="1" dirty="0">
              <a:latin typeface="Microsoft YaHei" panose="020B0503020204020204" pitchFamily="34" charset="-122"/>
              <a:ea typeface="Microsoft YaHei" panose="020B0503020204020204" pitchFamily="34" charset="-122"/>
            </a:endParaRPr>
          </a:p>
          <a:p>
            <a:pPr algn="ctr"/>
            <a:r>
              <a:rPr kumimoji="1" lang="zh-CN" altLang="en-US" sz="1600" dirty="0">
                <a:latin typeface="Microsoft YaHei" panose="020B0503020204020204" pitchFamily="34" charset="-122"/>
                <a:ea typeface="Microsoft YaHei" panose="020B0503020204020204" pitchFamily="34" charset="-122"/>
              </a:rPr>
              <a:t>（任务描述）</a:t>
            </a:r>
          </a:p>
        </p:txBody>
      </p:sp>
      <p:sp>
        <p:nvSpPr>
          <p:cNvPr id="38" name="矩形 37">
            <a:extLst>
              <a:ext uri="{FF2B5EF4-FFF2-40B4-BE49-F238E27FC236}">
                <a16:creationId xmlns:a16="http://schemas.microsoft.com/office/drawing/2014/main" id="{B63D486E-6AA9-013E-34AA-01FDAE26230D}"/>
              </a:ext>
            </a:extLst>
          </p:cNvPr>
          <p:cNvSpPr/>
          <p:nvPr/>
        </p:nvSpPr>
        <p:spPr>
          <a:xfrm>
            <a:off x="9407364" y="4125336"/>
            <a:ext cx="1351722" cy="655983"/>
          </a:xfrm>
          <a:prstGeom prst="rect">
            <a:avLst/>
          </a:prstGeom>
          <a:solidFill>
            <a:schemeClr val="accent6"/>
          </a:solidFill>
          <a:ln w="19050">
            <a:solidFill>
              <a:schemeClr val="accent6">
                <a:lumMod val="20000"/>
                <a:lumOff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600" b="1" dirty="0">
                <a:latin typeface="Microsoft YaHei" panose="020B0503020204020204" pitchFamily="34" charset="-122"/>
                <a:ea typeface="Microsoft YaHei" panose="020B0503020204020204" pitchFamily="34" charset="-122"/>
              </a:rPr>
              <a:t>上下文</a:t>
            </a:r>
            <a:endParaRPr kumimoji="1" lang="en-US" altLang="zh-CN" sz="1600" b="1" dirty="0">
              <a:latin typeface="Microsoft YaHei" panose="020B0503020204020204" pitchFamily="34" charset="-122"/>
              <a:ea typeface="Microsoft YaHei" panose="020B0503020204020204" pitchFamily="34" charset="-122"/>
            </a:endParaRPr>
          </a:p>
          <a:p>
            <a:pPr algn="ctr"/>
            <a:r>
              <a:rPr kumimoji="1" lang="zh-CN" altLang="en-US" sz="1600" dirty="0">
                <a:latin typeface="Microsoft YaHei" panose="020B0503020204020204" pitchFamily="34" charset="-122"/>
                <a:ea typeface="Microsoft YaHei" panose="020B0503020204020204" pitchFamily="34" charset="-122"/>
              </a:rPr>
              <a:t>（背景信息）</a:t>
            </a:r>
          </a:p>
        </p:txBody>
      </p:sp>
      <p:sp>
        <p:nvSpPr>
          <p:cNvPr id="39" name="矩形 38">
            <a:extLst>
              <a:ext uri="{FF2B5EF4-FFF2-40B4-BE49-F238E27FC236}">
                <a16:creationId xmlns:a16="http://schemas.microsoft.com/office/drawing/2014/main" id="{70B4CE9A-63E9-5CBC-A455-CBC52E7A6833}"/>
              </a:ext>
            </a:extLst>
          </p:cNvPr>
          <p:cNvSpPr/>
          <p:nvPr/>
        </p:nvSpPr>
        <p:spPr>
          <a:xfrm>
            <a:off x="7295277" y="4954233"/>
            <a:ext cx="1351722" cy="655983"/>
          </a:xfrm>
          <a:prstGeom prst="rect">
            <a:avLst/>
          </a:prstGeom>
          <a:solidFill>
            <a:schemeClr val="tx2">
              <a:lumMod val="20000"/>
              <a:lumOff val="80000"/>
            </a:schemeClr>
          </a:solidFill>
          <a:ln w="19050">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600" b="1" dirty="0">
                <a:latin typeface="Microsoft YaHei" panose="020B0503020204020204" pitchFamily="34" charset="-122"/>
                <a:ea typeface="Microsoft YaHei" panose="020B0503020204020204" pitchFamily="34" charset="-122"/>
              </a:rPr>
              <a:t>输入</a:t>
            </a:r>
            <a:endParaRPr kumimoji="1" lang="en-US" altLang="zh-CN" sz="1600" b="1" dirty="0">
              <a:latin typeface="Microsoft YaHei" panose="020B0503020204020204" pitchFamily="34" charset="-122"/>
              <a:ea typeface="Microsoft YaHei" panose="020B0503020204020204" pitchFamily="34" charset="-122"/>
            </a:endParaRPr>
          </a:p>
          <a:p>
            <a:pPr algn="ctr"/>
            <a:r>
              <a:rPr kumimoji="1" lang="zh-CN" altLang="en-US" sz="1600" dirty="0">
                <a:latin typeface="Microsoft YaHei" panose="020B0503020204020204" pitchFamily="34" charset="-122"/>
                <a:ea typeface="Microsoft YaHei" panose="020B0503020204020204" pitchFamily="34" charset="-122"/>
              </a:rPr>
              <a:t>（具体数据）</a:t>
            </a:r>
          </a:p>
        </p:txBody>
      </p:sp>
      <p:sp>
        <p:nvSpPr>
          <p:cNvPr id="40" name="矩形 39">
            <a:extLst>
              <a:ext uri="{FF2B5EF4-FFF2-40B4-BE49-F238E27FC236}">
                <a16:creationId xmlns:a16="http://schemas.microsoft.com/office/drawing/2014/main" id="{7AACF95E-10C1-9BE9-CE31-6FD856074A6A}"/>
              </a:ext>
            </a:extLst>
          </p:cNvPr>
          <p:cNvSpPr/>
          <p:nvPr/>
        </p:nvSpPr>
        <p:spPr>
          <a:xfrm>
            <a:off x="9407364" y="4959501"/>
            <a:ext cx="1351722" cy="655983"/>
          </a:xfrm>
          <a:prstGeom prst="rect">
            <a:avLst/>
          </a:prstGeom>
          <a:solidFill>
            <a:schemeClr val="accent4">
              <a:lumMod val="20000"/>
              <a:lumOff val="80000"/>
            </a:schemeClr>
          </a:solidFill>
          <a:ln w="19050">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600" b="1" dirty="0">
                <a:latin typeface="Microsoft YaHei" panose="020B0503020204020204" pitchFamily="34" charset="-122"/>
                <a:ea typeface="Microsoft YaHei" panose="020B0503020204020204" pitchFamily="34" charset="-122"/>
              </a:rPr>
              <a:t>输出格式</a:t>
            </a:r>
            <a:r>
              <a:rPr kumimoji="1" lang="zh-CN" altLang="en-US" sz="1600" dirty="0">
                <a:latin typeface="Microsoft YaHei" panose="020B0503020204020204" pitchFamily="34" charset="-122"/>
                <a:ea typeface="Microsoft YaHei" panose="020B0503020204020204" pitchFamily="34" charset="-122"/>
              </a:rPr>
              <a:t>（期望输出）</a:t>
            </a:r>
          </a:p>
        </p:txBody>
      </p:sp>
      <p:sp>
        <p:nvSpPr>
          <p:cNvPr id="42" name="文本框 41">
            <a:extLst>
              <a:ext uri="{FF2B5EF4-FFF2-40B4-BE49-F238E27FC236}">
                <a16:creationId xmlns:a16="http://schemas.microsoft.com/office/drawing/2014/main" id="{EE065757-56EA-A31A-BE09-E65F211639E8}"/>
              </a:ext>
            </a:extLst>
          </p:cNvPr>
          <p:cNvSpPr txBox="1"/>
          <p:nvPr/>
        </p:nvSpPr>
        <p:spPr>
          <a:xfrm>
            <a:off x="7857252" y="3652638"/>
            <a:ext cx="2216119" cy="369332"/>
          </a:xfrm>
          <a:prstGeom prst="rect">
            <a:avLst/>
          </a:prstGeom>
          <a:solidFill>
            <a:schemeClr val="bg1"/>
          </a:solid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提示语</a:t>
            </a:r>
            <a:r>
              <a:rPr kumimoji="1" lang="en-US" altLang="zh-CN" b="1" dirty="0">
                <a:latin typeface="Microsoft YaHei" panose="020B0503020204020204" pitchFamily="34" charset="-122"/>
                <a:ea typeface="Microsoft YaHei" panose="020B0503020204020204" pitchFamily="34" charset="-122"/>
              </a:rPr>
              <a:t>Prompt</a:t>
            </a:r>
            <a:r>
              <a:rPr kumimoji="1" lang="zh-CN" altLang="en-US" b="1" dirty="0">
                <a:latin typeface="Microsoft YaHei" panose="020B0503020204020204" pitchFamily="34" charset="-122"/>
                <a:ea typeface="Microsoft YaHei" panose="020B0503020204020204" pitchFamily="34" charset="-122"/>
              </a:rPr>
              <a:t>组成</a:t>
            </a:r>
          </a:p>
        </p:txBody>
      </p:sp>
      <p:sp>
        <p:nvSpPr>
          <p:cNvPr id="43" name="矩形 42">
            <a:extLst>
              <a:ext uri="{FF2B5EF4-FFF2-40B4-BE49-F238E27FC236}">
                <a16:creationId xmlns:a16="http://schemas.microsoft.com/office/drawing/2014/main" id="{606126CA-92FD-BF22-DFF1-B095DF8CFF08}"/>
              </a:ext>
            </a:extLst>
          </p:cNvPr>
          <p:cNvSpPr/>
          <p:nvPr/>
        </p:nvSpPr>
        <p:spPr>
          <a:xfrm>
            <a:off x="6798320" y="1062257"/>
            <a:ext cx="4442836" cy="2345635"/>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F59CD06E-F585-0588-E911-6BD501406F6F}"/>
              </a:ext>
            </a:extLst>
          </p:cNvPr>
          <p:cNvPicPr>
            <a:picLocks noChangeAspect="1"/>
          </p:cNvPicPr>
          <p:nvPr/>
        </p:nvPicPr>
        <p:blipFill>
          <a:blip r:embed="rId2"/>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2924784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AEB99-DD1A-66B0-B511-06675D6F4826}"/>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F3155988-F6F7-E4D0-6BD1-346183F501BE}"/>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D815D488-529F-A82F-E3C3-DBA91B37B106}"/>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B40A5206-B554-3316-6CFA-1A1D93B4CCDE}"/>
              </a:ext>
            </a:extLst>
          </p:cNvPr>
          <p:cNvPicPr>
            <a:picLocks noChangeAspect="1"/>
          </p:cNvPicPr>
          <p:nvPr/>
        </p:nvPicPr>
        <p:blipFill>
          <a:blip r:embed="rId2"/>
          <a:stretch>
            <a:fillRect/>
          </a:stretch>
        </p:blipFill>
        <p:spPr>
          <a:xfrm>
            <a:off x="2319132" y="1469897"/>
            <a:ext cx="7772400" cy="3991232"/>
          </a:xfrm>
          <a:prstGeom prst="rect">
            <a:avLst/>
          </a:prstGeom>
        </p:spPr>
      </p:pic>
      <p:cxnSp>
        <p:nvCxnSpPr>
          <p:cNvPr id="10" name="直线箭头连接符 9">
            <a:extLst>
              <a:ext uri="{FF2B5EF4-FFF2-40B4-BE49-F238E27FC236}">
                <a16:creationId xmlns:a16="http://schemas.microsoft.com/office/drawing/2014/main" id="{03912960-992C-1EC9-52DF-302EBE8915FE}"/>
              </a:ext>
            </a:extLst>
          </p:cNvPr>
          <p:cNvCxnSpPr/>
          <p:nvPr/>
        </p:nvCxnSpPr>
        <p:spPr>
          <a:xfrm>
            <a:off x="2100468" y="3051313"/>
            <a:ext cx="1149628" cy="646044"/>
          </a:xfrm>
          <a:prstGeom prst="straightConnector1">
            <a:avLst/>
          </a:prstGeom>
          <a:ln w="127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直线连接符 11">
            <a:extLst>
              <a:ext uri="{FF2B5EF4-FFF2-40B4-BE49-F238E27FC236}">
                <a16:creationId xmlns:a16="http://schemas.microsoft.com/office/drawing/2014/main" id="{C9F1512C-89EC-F4AC-4C35-7C2565A19C80}"/>
              </a:ext>
            </a:extLst>
          </p:cNvPr>
          <p:cNvCxnSpPr/>
          <p:nvPr/>
        </p:nvCxnSpPr>
        <p:spPr>
          <a:xfrm flipH="1">
            <a:off x="336721" y="3051313"/>
            <a:ext cx="1763747" cy="0"/>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58635D5E-0FFF-7C54-F4D5-746363E1A487}"/>
              </a:ext>
            </a:extLst>
          </p:cNvPr>
          <p:cNvSpPr txBox="1"/>
          <p:nvPr/>
        </p:nvSpPr>
        <p:spPr>
          <a:xfrm>
            <a:off x="263491" y="1598886"/>
            <a:ext cx="3716357" cy="1323439"/>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rPr>
              <a:t>表示触发更复杂的多步推理能力，适合需要逻辑链分析的场景，比如数学和物理题推导、文学作品隐喻分析、编程问题架构设计、需要分步骤解释的操作指南 （</a:t>
            </a:r>
            <a:r>
              <a:rPr kumimoji="1" lang="en-US" altLang="zh-CN" sz="1600" b="1" dirty="0" err="1">
                <a:latin typeface="Microsoft YaHei" panose="020B0503020204020204" pitchFamily="34" charset="-122"/>
                <a:ea typeface="Microsoft YaHei" panose="020B0503020204020204" pitchFamily="34" charset="-122"/>
              </a:rPr>
              <a:t>DeepSeek</a:t>
            </a:r>
            <a:r>
              <a:rPr kumimoji="1" lang="en-US" altLang="zh-CN" sz="1600" b="1" dirty="0">
                <a:latin typeface="Microsoft YaHei" panose="020B0503020204020204" pitchFamily="34" charset="-122"/>
                <a:ea typeface="Microsoft YaHei" panose="020B0503020204020204" pitchFamily="34" charset="-122"/>
              </a:rPr>
              <a:t> R1/V3</a:t>
            </a:r>
            <a:r>
              <a:rPr kumimoji="1" lang="zh-CN" altLang="en-US" sz="1600" dirty="0">
                <a:latin typeface="Microsoft YaHei" panose="020B0503020204020204" pitchFamily="34" charset="-122"/>
                <a:ea typeface="Microsoft YaHei" panose="020B0503020204020204" pitchFamily="34" charset="-122"/>
              </a:rPr>
              <a:t>）</a:t>
            </a:r>
          </a:p>
        </p:txBody>
      </p:sp>
      <p:cxnSp>
        <p:nvCxnSpPr>
          <p:cNvPr id="15" name="直线箭头连接符 14">
            <a:extLst>
              <a:ext uri="{FF2B5EF4-FFF2-40B4-BE49-F238E27FC236}">
                <a16:creationId xmlns:a16="http://schemas.microsoft.com/office/drawing/2014/main" id="{C0B18E75-5A1F-AD1D-7643-507B7493A06B}"/>
              </a:ext>
            </a:extLst>
          </p:cNvPr>
          <p:cNvCxnSpPr>
            <a:cxnSpLocks/>
          </p:cNvCxnSpPr>
          <p:nvPr/>
        </p:nvCxnSpPr>
        <p:spPr>
          <a:xfrm flipH="1" flipV="1">
            <a:off x="4770783" y="3916017"/>
            <a:ext cx="1868556" cy="665922"/>
          </a:xfrm>
          <a:prstGeom prst="straightConnector1">
            <a:avLst/>
          </a:prstGeom>
          <a:ln w="127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DE981AA2-F0EA-B9BC-2E70-A9F34A1E7498}"/>
              </a:ext>
            </a:extLst>
          </p:cNvPr>
          <p:cNvCxnSpPr/>
          <p:nvPr/>
        </p:nvCxnSpPr>
        <p:spPr>
          <a:xfrm flipH="1">
            <a:off x="6639339" y="4581939"/>
            <a:ext cx="1763747" cy="0"/>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901DE5C3-83DC-7111-4152-CDC30793343C}"/>
              </a:ext>
            </a:extLst>
          </p:cNvPr>
          <p:cNvSpPr txBox="1"/>
          <p:nvPr/>
        </p:nvSpPr>
        <p:spPr>
          <a:xfrm>
            <a:off x="6857999" y="4709253"/>
            <a:ext cx="3716357" cy="1077218"/>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rPr>
              <a:t>表示实时获取最新网络信息、适合实效性强的查询，典型场景包括查询实时估计</a:t>
            </a:r>
            <a:r>
              <a:rPr kumimoji="1" lang="en-US" altLang="zh-CN" sz="1600" dirty="0">
                <a:latin typeface="Microsoft YaHei" panose="020B0503020204020204" pitchFamily="34" charset="-122"/>
                <a:ea typeface="Microsoft YaHei" panose="020B0503020204020204" pitchFamily="34" charset="-122"/>
              </a:rPr>
              <a:t>\</a:t>
            </a:r>
            <a:r>
              <a:rPr kumimoji="1" lang="zh-CN" altLang="en-US" sz="1600" dirty="0">
                <a:latin typeface="Microsoft YaHei" panose="020B0503020204020204" pitchFamily="34" charset="-122"/>
                <a:ea typeface="Microsoft YaHei" panose="020B0503020204020204" pitchFamily="34" charset="-122"/>
              </a:rPr>
              <a:t>汇率、验证最新科研成果、获取突发事件进展、检索特定网页内容等</a:t>
            </a:r>
            <a:r>
              <a:rPr kumimoji="1" lang="en-US" altLang="zh-CN" sz="1600" dirty="0">
                <a:latin typeface="Microsoft YaHei" panose="020B0503020204020204" pitchFamily="34" charset="-122"/>
                <a:ea typeface="Microsoft YaHei" panose="020B0503020204020204" pitchFamily="34" charset="-122"/>
              </a:rPr>
              <a:t> </a:t>
            </a:r>
            <a:endParaRPr kumimoji="1" lang="zh-CN" altLang="en-US" sz="1600" dirty="0">
              <a:latin typeface="Microsoft YaHei" panose="020B0503020204020204" pitchFamily="34" charset="-122"/>
              <a:ea typeface="Microsoft YaHei" panose="020B0503020204020204" pitchFamily="34" charset="-122"/>
            </a:endParaRPr>
          </a:p>
        </p:txBody>
      </p:sp>
      <p:cxnSp>
        <p:nvCxnSpPr>
          <p:cNvPr id="24" name="直线箭头连接符 23">
            <a:extLst>
              <a:ext uri="{FF2B5EF4-FFF2-40B4-BE49-F238E27FC236}">
                <a16:creationId xmlns:a16="http://schemas.microsoft.com/office/drawing/2014/main" id="{F9CAADD8-3339-47DD-EC0C-122BB0D6AB9D}"/>
              </a:ext>
            </a:extLst>
          </p:cNvPr>
          <p:cNvCxnSpPr>
            <a:cxnSpLocks/>
          </p:cNvCxnSpPr>
          <p:nvPr/>
        </p:nvCxnSpPr>
        <p:spPr>
          <a:xfrm flipH="1">
            <a:off x="8403086" y="2276061"/>
            <a:ext cx="452679" cy="1374249"/>
          </a:xfrm>
          <a:prstGeom prst="straightConnector1">
            <a:avLst/>
          </a:prstGeom>
          <a:ln w="127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直线连接符 26">
            <a:extLst>
              <a:ext uri="{FF2B5EF4-FFF2-40B4-BE49-F238E27FC236}">
                <a16:creationId xmlns:a16="http://schemas.microsoft.com/office/drawing/2014/main" id="{FEAADA32-51D5-516D-E638-2EA245F4E0FD}"/>
              </a:ext>
            </a:extLst>
          </p:cNvPr>
          <p:cNvCxnSpPr/>
          <p:nvPr/>
        </p:nvCxnSpPr>
        <p:spPr>
          <a:xfrm flipH="1">
            <a:off x="8855765" y="2269435"/>
            <a:ext cx="1763747" cy="0"/>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7AEA94C3-60B1-F060-3B7D-69AC43AAB4C1}"/>
              </a:ext>
            </a:extLst>
          </p:cNvPr>
          <p:cNvSpPr txBox="1"/>
          <p:nvPr/>
        </p:nvSpPr>
        <p:spPr>
          <a:xfrm>
            <a:off x="8212152" y="1188905"/>
            <a:ext cx="3716357" cy="1077218"/>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rPr>
              <a:t>添加附件信息</a:t>
            </a:r>
            <a:r>
              <a:rPr kumimoji="1" lang="en-US" altLang="zh-CN" sz="1600" dirty="0">
                <a:latin typeface="Microsoft YaHei" panose="020B0503020204020204" pitchFamily="34" charset="-122"/>
                <a:ea typeface="Microsoft YaHei" panose="020B0503020204020204" pitchFamily="34" charset="-122"/>
              </a:rPr>
              <a:t>(pdf, doc, txt, md, csv, jpg, </a:t>
            </a:r>
            <a:r>
              <a:rPr kumimoji="1" lang="en-US" altLang="zh-CN" sz="1600" dirty="0" err="1">
                <a:latin typeface="Microsoft YaHei" panose="020B0503020204020204" pitchFamily="34" charset="-122"/>
                <a:ea typeface="Microsoft YaHei" panose="020B0503020204020204" pitchFamily="34" charset="-122"/>
              </a:rPr>
              <a:t>jpng</a:t>
            </a:r>
            <a:r>
              <a:rPr kumimoji="1" lang="en-US" altLang="zh-CN" sz="1600" dirty="0">
                <a:latin typeface="Microsoft YaHei" panose="020B0503020204020204" pitchFamily="34" charset="-122"/>
                <a:ea typeface="Microsoft YaHei" panose="020B0503020204020204" pitchFamily="34" charset="-122"/>
              </a:rPr>
              <a:t>)</a:t>
            </a:r>
            <a:r>
              <a:rPr kumimoji="1" lang="zh-CN" altLang="en-US" sz="1600" dirty="0">
                <a:latin typeface="Microsoft YaHei" panose="020B0503020204020204" pitchFamily="34" charset="-122"/>
                <a:ea typeface="Microsoft YaHei" panose="020B0503020204020204" pitchFamily="34" charset="-122"/>
              </a:rPr>
              <a:t>，便于针对某些具体垂直领域的信息进行问答、推理、内容生产、检索、修改等</a:t>
            </a:r>
          </a:p>
        </p:txBody>
      </p:sp>
      <p:sp>
        <p:nvSpPr>
          <p:cNvPr id="30" name="文本框 29">
            <a:extLst>
              <a:ext uri="{FF2B5EF4-FFF2-40B4-BE49-F238E27FC236}">
                <a16:creationId xmlns:a16="http://schemas.microsoft.com/office/drawing/2014/main" id="{E9145CCB-C621-BA52-842B-D18538C17217}"/>
              </a:ext>
            </a:extLst>
          </p:cNvPr>
          <p:cNvSpPr txBox="1"/>
          <p:nvPr/>
        </p:nvSpPr>
        <p:spPr>
          <a:xfrm>
            <a:off x="1707391" y="6176533"/>
            <a:ext cx="8704193" cy="400110"/>
          </a:xfrm>
          <a:prstGeom prst="rect">
            <a:avLst/>
          </a:prstGeom>
          <a:noFill/>
        </p:spPr>
        <p:txBody>
          <a:bodyPr wrap="square">
            <a:spAutoFit/>
          </a:bodyPr>
          <a:lstStyle/>
          <a:p>
            <a:r>
              <a:rPr lang="zh-CN" altLang="en-US" sz="2000" b="1" dirty="0">
                <a:solidFill>
                  <a:srgbClr val="C00000"/>
                </a:solidFill>
                <a:latin typeface="Microsoft YaHei" panose="020B0503020204020204" pitchFamily="34" charset="-122"/>
                <a:ea typeface="Microsoft YaHei" panose="020B0503020204020204" pitchFamily="34" charset="-122"/>
              </a:rPr>
              <a:t>需要注意的是，大模型属于概率模型，每次生成的回答内容可能不完全相同。</a:t>
            </a:r>
          </a:p>
        </p:txBody>
      </p:sp>
      <p:pic>
        <p:nvPicPr>
          <p:cNvPr id="5" name="图片 4">
            <a:extLst>
              <a:ext uri="{FF2B5EF4-FFF2-40B4-BE49-F238E27FC236}">
                <a16:creationId xmlns:a16="http://schemas.microsoft.com/office/drawing/2014/main" id="{8A53BD5B-D108-562B-A4AA-22DF9EBE2810}"/>
              </a:ext>
            </a:extLst>
          </p:cNvPr>
          <p:cNvPicPr>
            <a:picLocks noChangeAspect="1"/>
          </p:cNvPicPr>
          <p:nvPr/>
        </p:nvPicPr>
        <p:blipFill>
          <a:blip r:embed="rId3"/>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1150110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3CC289-118E-5910-702E-475315BBB982}"/>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7F0ECE21-85C0-74CD-C030-8503CE40F772}"/>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3063925E-B230-D5A7-15C5-D489D5ACB0CE}"/>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图片 4">
            <a:extLst>
              <a:ext uri="{FF2B5EF4-FFF2-40B4-BE49-F238E27FC236}">
                <a16:creationId xmlns:a16="http://schemas.microsoft.com/office/drawing/2014/main" id="{65B98D2B-CCF2-513D-D2E1-177B11C594DC}"/>
              </a:ext>
            </a:extLst>
          </p:cNvPr>
          <p:cNvPicPr>
            <a:picLocks noChangeAspect="1"/>
          </p:cNvPicPr>
          <p:nvPr/>
        </p:nvPicPr>
        <p:blipFill>
          <a:blip r:embed="rId2"/>
          <a:stretch>
            <a:fillRect/>
          </a:stretch>
        </p:blipFill>
        <p:spPr>
          <a:xfrm>
            <a:off x="10943949" y="6390005"/>
            <a:ext cx="1112216" cy="408360"/>
          </a:xfrm>
          <a:prstGeom prst="rect">
            <a:avLst/>
          </a:prstGeom>
        </p:spPr>
      </p:pic>
      <p:pic>
        <p:nvPicPr>
          <p:cNvPr id="6" name="图片 5">
            <a:extLst>
              <a:ext uri="{FF2B5EF4-FFF2-40B4-BE49-F238E27FC236}">
                <a16:creationId xmlns:a16="http://schemas.microsoft.com/office/drawing/2014/main" id="{A4791F79-5CE0-D6F5-433A-CB583B7C40BB}"/>
              </a:ext>
            </a:extLst>
          </p:cNvPr>
          <p:cNvPicPr>
            <a:picLocks noChangeAspect="1"/>
          </p:cNvPicPr>
          <p:nvPr/>
        </p:nvPicPr>
        <p:blipFill>
          <a:blip r:embed="rId3"/>
          <a:stretch>
            <a:fillRect/>
          </a:stretch>
        </p:blipFill>
        <p:spPr>
          <a:xfrm>
            <a:off x="190261" y="1548998"/>
            <a:ext cx="11726869" cy="4608282"/>
          </a:xfrm>
          <a:prstGeom prst="rect">
            <a:avLst/>
          </a:prstGeom>
        </p:spPr>
      </p:pic>
      <p:sp>
        <p:nvSpPr>
          <p:cNvPr id="7" name="文本框 6">
            <a:extLst>
              <a:ext uri="{FF2B5EF4-FFF2-40B4-BE49-F238E27FC236}">
                <a16:creationId xmlns:a16="http://schemas.microsoft.com/office/drawing/2014/main" id="{0A82DEE9-D367-73B9-FDCE-9E1ABDAABE6C}"/>
              </a:ext>
            </a:extLst>
          </p:cNvPr>
          <p:cNvSpPr txBox="1"/>
          <p:nvPr/>
        </p:nvSpPr>
        <p:spPr>
          <a:xfrm>
            <a:off x="1262270" y="993913"/>
            <a:ext cx="2044149" cy="369332"/>
          </a:xfrm>
          <a:prstGeom prst="rect">
            <a:avLst/>
          </a:prstGeom>
          <a:noFill/>
        </p:spPr>
        <p:txBody>
          <a:bodyPr wrap="none" rtlCol="0">
            <a:spAutoFit/>
          </a:bodyPr>
          <a:lstStyle/>
          <a:p>
            <a:r>
              <a:rPr kumimoji="1" lang="en-US" altLang="zh-CN" dirty="0" err="1"/>
              <a:t>DeepSeek</a:t>
            </a:r>
            <a:r>
              <a:rPr kumimoji="1" lang="zh-CN" altLang="en-US" dirty="0"/>
              <a:t>工作原理</a:t>
            </a:r>
          </a:p>
        </p:txBody>
      </p:sp>
    </p:spTree>
    <p:extLst>
      <p:ext uri="{BB962C8B-B14F-4D97-AF65-F5344CB8AC3E}">
        <p14:creationId xmlns:p14="http://schemas.microsoft.com/office/powerpoint/2010/main" val="875493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365796CD-12B6-C659-E1D9-1E8328DDE7FD}"/>
              </a:ext>
            </a:extLst>
          </p:cNvPr>
          <p:cNvPicPr>
            <a:picLocks noChangeAspect="1"/>
          </p:cNvPicPr>
          <p:nvPr/>
        </p:nvPicPr>
        <p:blipFill>
          <a:blip r:embed="rId2"/>
          <a:stretch>
            <a:fillRect/>
          </a:stretch>
        </p:blipFill>
        <p:spPr>
          <a:xfrm>
            <a:off x="588830" y="1448680"/>
            <a:ext cx="5115752" cy="3836814"/>
          </a:xfrm>
          <a:prstGeom prst="rect">
            <a:avLst/>
          </a:prstGeom>
        </p:spPr>
      </p:pic>
      <p:sp>
        <p:nvSpPr>
          <p:cNvPr id="12" name="文本框 11">
            <a:extLst>
              <a:ext uri="{FF2B5EF4-FFF2-40B4-BE49-F238E27FC236}">
                <a16:creationId xmlns:a16="http://schemas.microsoft.com/office/drawing/2014/main" id="{D6A6FAF1-AD2F-0B2C-6DFC-6A9D715FF1E7}"/>
              </a:ext>
            </a:extLst>
          </p:cNvPr>
          <p:cNvSpPr txBox="1"/>
          <p:nvPr/>
        </p:nvSpPr>
        <p:spPr>
          <a:xfrm>
            <a:off x="6006548" y="1406165"/>
            <a:ext cx="3869970" cy="400110"/>
          </a:xfrm>
          <a:prstGeom prst="rect">
            <a:avLst/>
          </a:prstGeom>
          <a:noFill/>
        </p:spPr>
        <p:txBody>
          <a:bodyPr wrap="none" rtlCol="0">
            <a:spAutoFit/>
          </a:bodyPr>
          <a:lstStyle/>
          <a:p>
            <a:pPr marL="342900" indent="-342900">
              <a:buFont typeface="Arial" panose="020B0604020202020204" pitchFamily="34" charset="0"/>
              <a:buChar char="•"/>
            </a:pPr>
            <a:r>
              <a:rPr kumimoji="1" lang="en-US" altLang="zh-CN" sz="2000" dirty="0">
                <a:latin typeface="Arial" panose="020B0604020202020204" pitchFamily="34" charset="0"/>
                <a:ea typeface="Microsoft YaHei" panose="020B0503020204020204" pitchFamily="34" charset="-122"/>
                <a:cs typeface="Arial" panose="020B0604020202020204" pitchFamily="34" charset="0"/>
              </a:rPr>
              <a:t>CS PhD in Nanjing University</a:t>
            </a:r>
            <a:endParaRPr kumimoji="1" lang="zh-CN" altLang="en-US" sz="2000" dirty="0">
              <a:latin typeface="Arial" panose="020B0604020202020204" pitchFamily="34" charset="0"/>
              <a:ea typeface="Microsoft YaHei" panose="020B0503020204020204" pitchFamily="34" charset="-122"/>
              <a:cs typeface="Arial" panose="020B0604020202020204" pitchFamily="34" charset="0"/>
            </a:endParaRPr>
          </a:p>
        </p:txBody>
      </p:sp>
      <p:sp>
        <p:nvSpPr>
          <p:cNvPr id="14" name="文本框 13">
            <a:extLst>
              <a:ext uri="{FF2B5EF4-FFF2-40B4-BE49-F238E27FC236}">
                <a16:creationId xmlns:a16="http://schemas.microsoft.com/office/drawing/2014/main" id="{9CFE36A6-D1BB-1DED-C196-5FF2976D3057}"/>
              </a:ext>
            </a:extLst>
          </p:cNvPr>
          <p:cNvSpPr txBox="1"/>
          <p:nvPr/>
        </p:nvSpPr>
        <p:spPr>
          <a:xfrm>
            <a:off x="6006548" y="2155473"/>
            <a:ext cx="5766450" cy="400110"/>
          </a:xfrm>
          <a:prstGeom prst="rect">
            <a:avLst/>
          </a:prstGeom>
          <a:noFill/>
        </p:spPr>
        <p:txBody>
          <a:bodyPr wrap="none" rtlCol="0">
            <a:spAutoFit/>
          </a:bodyPr>
          <a:lstStyle/>
          <a:p>
            <a:pPr marL="342900" indent="-342900">
              <a:buFont typeface="Arial" panose="020B0604020202020204" pitchFamily="34" charset="0"/>
              <a:buChar char="•"/>
            </a:pPr>
            <a:r>
              <a:rPr kumimoji="1" lang="en-US" altLang="zh-CN" sz="2000" dirty="0">
                <a:latin typeface="Arial" panose="020B0604020202020204" pitchFamily="34" charset="0"/>
                <a:ea typeface="Microsoft YaHei" panose="020B0503020204020204" pitchFamily="34" charset="-122"/>
                <a:cs typeface="Arial" panose="020B0604020202020204" pitchFamily="34" charset="0"/>
              </a:rPr>
              <a:t>Former Senior Engineer in HUAWEI 2012 Lab</a:t>
            </a:r>
            <a:endParaRPr kumimoji="1" lang="zh-CN" altLang="en-US" sz="2000" dirty="0">
              <a:latin typeface="Arial" panose="020B0604020202020204" pitchFamily="34" charset="0"/>
              <a:ea typeface="Microsoft YaHei" panose="020B0503020204020204" pitchFamily="34" charset="-122"/>
              <a:cs typeface="Arial" panose="020B0604020202020204" pitchFamily="34" charset="0"/>
            </a:endParaRPr>
          </a:p>
        </p:txBody>
      </p:sp>
      <p:sp>
        <p:nvSpPr>
          <p:cNvPr id="16" name="文本框 15">
            <a:extLst>
              <a:ext uri="{FF2B5EF4-FFF2-40B4-BE49-F238E27FC236}">
                <a16:creationId xmlns:a16="http://schemas.microsoft.com/office/drawing/2014/main" id="{379930C4-BCE6-38DA-2543-F5FEE60C6A21}"/>
              </a:ext>
            </a:extLst>
          </p:cNvPr>
          <p:cNvSpPr txBox="1"/>
          <p:nvPr/>
        </p:nvSpPr>
        <p:spPr>
          <a:xfrm>
            <a:off x="6006548" y="2904876"/>
            <a:ext cx="6049617"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zh-CN" sz="2000" dirty="0">
                <a:latin typeface="Arial" panose="020B0604020202020204" pitchFamily="34" charset="0"/>
                <a:ea typeface="Microsoft YaHei" panose="020B0503020204020204" pitchFamily="34" charset="-122"/>
                <a:cs typeface="Arial" panose="020B0604020202020204" pitchFamily="34" charset="0"/>
              </a:rPr>
              <a:t>Accepted Paper at UAI/ICRA/CVPR/</a:t>
            </a:r>
            <a:r>
              <a:rPr kumimoji="1" lang="en-US" altLang="zh-CN" sz="2000" dirty="0" err="1">
                <a:latin typeface="Arial" panose="020B0604020202020204" pitchFamily="34" charset="0"/>
                <a:ea typeface="Microsoft YaHei" panose="020B0503020204020204" pitchFamily="34" charset="-122"/>
                <a:cs typeface="Arial" panose="020B0604020202020204" pitchFamily="34" charset="0"/>
              </a:rPr>
              <a:t>MobiSys</a:t>
            </a:r>
            <a:r>
              <a:rPr kumimoji="1" lang="zh-CN" altLang="en-US" sz="2000" dirty="0">
                <a:latin typeface="Arial" panose="020B0604020202020204" pitchFamily="34" charset="0"/>
                <a:ea typeface="Microsoft YaHei" panose="020B0503020204020204" pitchFamily="34" charset="-122"/>
                <a:cs typeface="Arial" panose="020B0604020202020204" pitchFamily="34" charset="0"/>
              </a:rPr>
              <a:t> </a:t>
            </a:r>
            <a:r>
              <a:rPr kumimoji="1" lang="en-US" altLang="zh-CN" sz="2000" dirty="0">
                <a:latin typeface="Arial" panose="020B0604020202020204" pitchFamily="34" charset="0"/>
                <a:ea typeface="Microsoft YaHei" panose="020B0503020204020204" pitchFamily="34" charset="-122"/>
                <a:cs typeface="Arial" panose="020B0604020202020204" pitchFamily="34" charset="0"/>
              </a:rPr>
              <a:t>(CCF-A/CCF-B)</a:t>
            </a:r>
            <a:endParaRPr kumimoji="1" lang="zh-CN" altLang="en-US" sz="2000" dirty="0">
              <a:latin typeface="Arial" panose="020B0604020202020204" pitchFamily="34" charset="0"/>
              <a:ea typeface="Microsoft YaHei" panose="020B0503020204020204" pitchFamily="34" charset="-122"/>
              <a:cs typeface="Arial" panose="020B0604020202020204" pitchFamily="34" charset="0"/>
            </a:endParaRPr>
          </a:p>
        </p:txBody>
      </p:sp>
      <p:sp>
        <p:nvSpPr>
          <p:cNvPr id="17" name="文本框 16">
            <a:extLst>
              <a:ext uri="{FF2B5EF4-FFF2-40B4-BE49-F238E27FC236}">
                <a16:creationId xmlns:a16="http://schemas.microsoft.com/office/drawing/2014/main" id="{B066438E-02E5-6D7E-594C-275C901803F7}"/>
              </a:ext>
            </a:extLst>
          </p:cNvPr>
          <p:cNvSpPr txBox="1"/>
          <p:nvPr/>
        </p:nvSpPr>
        <p:spPr>
          <a:xfrm>
            <a:off x="6006548" y="3962055"/>
            <a:ext cx="5900530"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zh-CN" sz="2000" dirty="0">
                <a:latin typeface="Arial" panose="020B0604020202020204" pitchFamily="34" charset="0"/>
                <a:ea typeface="Microsoft YaHei" panose="020B0503020204020204" pitchFamily="34" charset="-122"/>
                <a:cs typeface="Arial" panose="020B0604020202020204" pitchFamily="34" charset="0"/>
              </a:rPr>
              <a:t>Reviewers at top AI conferences (ICML/ICLR/NIPS/UAI), Reviewer at top Robotic conferences (ICRA/IROS), Program Committee at AAAI (CCF-A)</a:t>
            </a:r>
            <a:endParaRPr kumimoji="1" lang="zh-CN" altLang="en-US" sz="2000" dirty="0">
              <a:latin typeface="Arial" panose="020B0604020202020204" pitchFamily="34" charset="0"/>
              <a:ea typeface="Microsoft YaHei" panose="020B0503020204020204" pitchFamily="34" charset="-122"/>
              <a:cs typeface="Arial" panose="020B0604020202020204" pitchFamily="34" charset="0"/>
            </a:endParaRPr>
          </a:p>
        </p:txBody>
      </p:sp>
      <p:sp>
        <p:nvSpPr>
          <p:cNvPr id="19" name="文本框 18">
            <a:extLst>
              <a:ext uri="{FF2B5EF4-FFF2-40B4-BE49-F238E27FC236}">
                <a16:creationId xmlns:a16="http://schemas.microsoft.com/office/drawing/2014/main" id="{2415BE39-5DB8-FA0C-4D33-872B1F15CA8A}"/>
              </a:ext>
            </a:extLst>
          </p:cNvPr>
          <p:cNvSpPr txBox="1"/>
          <p:nvPr/>
        </p:nvSpPr>
        <p:spPr>
          <a:xfrm>
            <a:off x="1635887" y="5377066"/>
            <a:ext cx="2892908" cy="338554"/>
          </a:xfrm>
          <a:prstGeom prst="rect">
            <a:avLst/>
          </a:prstGeom>
          <a:noFill/>
        </p:spPr>
        <p:txBody>
          <a:bodyPr wrap="none" rtlCol="0">
            <a:spAutoFit/>
          </a:bodyPr>
          <a:lstStyle/>
          <a:p>
            <a:r>
              <a:rPr kumimoji="1" lang="en-US" altLang="zh-CN" sz="1600" b="1" dirty="0" err="1">
                <a:latin typeface="Arial" panose="020B0604020202020204" pitchFamily="34" charset="0"/>
                <a:cs typeface="Arial" panose="020B0604020202020204" pitchFamily="34" charset="0"/>
              </a:rPr>
              <a:t>MobiSys</a:t>
            </a:r>
            <a:r>
              <a:rPr kumimoji="1" lang="en-US" altLang="zh-CN" sz="1600" b="1" dirty="0">
                <a:latin typeface="Arial" panose="020B0604020202020204" pitchFamily="34" charset="0"/>
                <a:cs typeface="Arial" panose="020B0604020202020204" pitchFamily="34" charset="0"/>
              </a:rPr>
              <a:t> 2024, Tokyo Japan</a:t>
            </a:r>
            <a:endParaRPr kumimoji="1" lang="zh-CN" altLang="en-US" sz="1600" b="1" dirty="0">
              <a:latin typeface="Arial" panose="020B0604020202020204" pitchFamily="34" charset="0"/>
              <a:cs typeface="Arial" panose="020B0604020202020204" pitchFamily="34" charset="0"/>
            </a:endParaRPr>
          </a:p>
        </p:txBody>
      </p:sp>
      <p:pic>
        <p:nvPicPr>
          <p:cNvPr id="20" name="图片 19">
            <a:extLst>
              <a:ext uri="{FF2B5EF4-FFF2-40B4-BE49-F238E27FC236}">
                <a16:creationId xmlns:a16="http://schemas.microsoft.com/office/drawing/2014/main" id="{C077F979-8F88-8813-D8E0-26FAFB5A19A5}"/>
              </a:ext>
            </a:extLst>
          </p:cNvPr>
          <p:cNvPicPr>
            <a:picLocks noChangeAspect="1"/>
          </p:cNvPicPr>
          <p:nvPr/>
        </p:nvPicPr>
        <p:blipFill>
          <a:blip r:embed="rId3"/>
          <a:stretch>
            <a:fillRect/>
          </a:stretch>
        </p:blipFill>
        <p:spPr>
          <a:xfrm>
            <a:off x="10943949" y="6390005"/>
            <a:ext cx="1112216" cy="408360"/>
          </a:xfrm>
          <a:prstGeom prst="rect">
            <a:avLst/>
          </a:prstGeom>
        </p:spPr>
      </p:pic>
      <p:pic>
        <p:nvPicPr>
          <p:cNvPr id="21" name="图片 20">
            <a:extLst>
              <a:ext uri="{FF2B5EF4-FFF2-40B4-BE49-F238E27FC236}">
                <a16:creationId xmlns:a16="http://schemas.microsoft.com/office/drawing/2014/main" id="{394F82C1-50A3-5864-176C-AF00BE83FEEF}"/>
              </a:ext>
            </a:extLst>
          </p:cNvPr>
          <p:cNvPicPr>
            <a:picLocks noChangeAspect="1"/>
          </p:cNvPicPr>
          <p:nvPr/>
        </p:nvPicPr>
        <p:blipFill>
          <a:blip r:embed="rId3"/>
          <a:stretch>
            <a:fillRect/>
          </a:stretch>
        </p:blipFill>
        <p:spPr>
          <a:xfrm>
            <a:off x="75476" y="99391"/>
            <a:ext cx="2023288" cy="742868"/>
          </a:xfrm>
          <a:prstGeom prst="rect">
            <a:avLst/>
          </a:prstGeom>
        </p:spPr>
      </p:pic>
    </p:spTree>
    <p:extLst>
      <p:ext uri="{BB962C8B-B14F-4D97-AF65-F5344CB8AC3E}">
        <p14:creationId xmlns:p14="http://schemas.microsoft.com/office/powerpoint/2010/main" val="24402121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605D5-1D86-B940-1FF8-67157953AF51}"/>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7E1685F1-22A2-6D01-13EE-0222C416B8EC}"/>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59DED94C-8376-D2B9-90AF-574EF5FB72C2}"/>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a:extLst>
              <a:ext uri="{FF2B5EF4-FFF2-40B4-BE49-F238E27FC236}">
                <a16:creationId xmlns:a16="http://schemas.microsoft.com/office/drawing/2014/main" id="{F1B4C30A-BFF8-EDDF-EA28-640915A57B36}"/>
              </a:ext>
            </a:extLst>
          </p:cNvPr>
          <p:cNvPicPr>
            <a:picLocks noChangeAspect="1"/>
          </p:cNvPicPr>
          <p:nvPr/>
        </p:nvPicPr>
        <p:blipFill>
          <a:blip r:embed="rId2"/>
          <a:stretch>
            <a:fillRect/>
          </a:stretch>
        </p:blipFill>
        <p:spPr>
          <a:xfrm>
            <a:off x="716735" y="1474940"/>
            <a:ext cx="10685505" cy="3733164"/>
          </a:xfrm>
          <a:prstGeom prst="rect">
            <a:avLst/>
          </a:prstGeom>
        </p:spPr>
      </p:pic>
      <p:pic>
        <p:nvPicPr>
          <p:cNvPr id="7" name="图片 6">
            <a:extLst>
              <a:ext uri="{FF2B5EF4-FFF2-40B4-BE49-F238E27FC236}">
                <a16:creationId xmlns:a16="http://schemas.microsoft.com/office/drawing/2014/main" id="{8F5DB05B-F511-9172-F34A-62CE6ABC4B63}"/>
              </a:ext>
            </a:extLst>
          </p:cNvPr>
          <p:cNvPicPr>
            <a:picLocks noChangeAspect="1"/>
          </p:cNvPicPr>
          <p:nvPr/>
        </p:nvPicPr>
        <p:blipFill>
          <a:blip r:embed="rId3"/>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27393737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6B96D-FB9B-8DD8-F87C-ACBC39E16C01}"/>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6DB59599-F9E6-470A-FBA6-140A024CC8E1}"/>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C81E03C1-3511-A4E9-4050-30098EAD5D7D}"/>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5" name="表格 4">
            <a:extLst>
              <a:ext uri="{FF2B5EF4-FFF2-40B4-BE49-F238E27FC236}">
                <a16:creationId xmlns:a16="http://schemas.microsoft.com/office/drawing/2014/main" id="{07DF26D1-75D4-8DBC-5821-80C45538B33F}"/>
              </a:ext>
            </a:extLst>
          </p:cNvPr>
          <p:cNvGraphicFramePr>
            <a:graphicFrameLocks noGrp="1"/>
          </p:cNvGraphicFramePr>
          <p:nvPr>
            <p:extLst>
              <p:ext uri="{D42A27DB-BD31-4B8C-83A1-F6EECF244321}">
                <p14:modId xmlns:p14="http://schemas.microsoft.com/office/powerpoint/2010/main" val="1706432690"/>
              </p:ext>
            </p:extLst>
          </p:nvPr>
        </p:nvGraphicFramePr>
        <p:xfrm>
          <a:off x="1015653" y="1951651"/>
          <a:ext cx="9549642" cy="2272350"/>
        </p:xfrm>
        <a:graphic>
          <a:graphicData uri="http://schemas.openxmlformats.org/drawingml/2006/table">
            <a:tbl>
              <a:tblPr firstRow="1" bandRow="1">
                <a:tableStyleId>{5C22544A-7EE6-4342-B048-85BDC9FD1C3A}</a:tableStyleId>
              </a:tblPr>
              <a:tblGrid>
                <a:gridCol w="3183214">
                  <a:extLst>
                    <a:ext uri="{9D8B030D-6E8A-4147-A177-3AD203B41FA5}">
                      <a16:colId xmlns:a16="http://schemas.microsoft.com/office/drawing/2014/main" val="383952294"/>
                    </a:ext>
                  </a:extLst>
                </a:gridCol>
                <a:gridCol w="3183214">
                  <a:extLst>
                    <a:ext uri="{9D8B030D-6E8A-4147-A177-3AD203B41FA5}">
                      <a16:colId xmlns:a16="http://schemas.microsoft.com/office/drawing/2014/main" val="3170134394"/>
                    </a:ext>
                  </a:extLst>
                </a:gridCol>
                <a:gridCol w="3183214">
                  <a:extLst>
                    <a:ext uri="{9D8B030D-6E8A-4147-A177-3AD203B41FA5}">
                      <a16:colId xmlns:a16="http://schemas.microsoft.com/office/drawing/2014/main" val="3615102836"/>
                    </a:ext>
                  </a:extLst>
                </a:gridCol>
              </a:tblGrid>
              <a:tr h="370840">
                <a:tc>
                  <a:txBody>
                    <a:bodyPr/>
                    <a:lstStyle/>
                    <a:p>
                      <a:pPr algn="ctr">
                        <a:lnSpc>
                          <a:spcPct val="150000"/>
                        </a:lnSpc>
                      </a:pPr>
                      <a:r>
                        <a:rPr lang="zh-CN" altLang="en-US" dirty="0">
                          <a:solidFill>
                            <a:schemeClr val="tx1"/>
                          </a:solidFill>
                          <a:latin typeface="Microsoft YaHei" panose="020B0503020204020204" pitchFamily="34" charset="-122"/>
                          <a:ea typeface="Microsoft YaHei" panose="020B0503020204020204" pitchFamily="34" charset="-122"/>
                        </a:rPr>
                        <a:t>维度</a:t>
                      </a: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altLang="zh-CN" dirty="0" err="1">
                          <a:solidFill>
                            <a:schemeClr val="tx1"/>
                          </a:solidFill>
                          <a:latin typeface="Microsoft YaHei" panose="020B0503020204020204" pitchFamily="34" charset="-122"/>
                          <a:ea typeface="Microsoft YaHei" panose="020B0503020204020204" pitchFamily="34" charset="-122"/>
                        </a:rPr>
                        <a:t>DeepSeek</a:t>
                      </a:r>
                      <a:r>
                        <a:rPr lang="en-US" altLang="zh-CN" dirty="0">
                          <a:solidFill>
                            <a:schemeClr val="tx1"/>
                          </a:solidFill>
                          <a:latin typeface="Microsoft YaHei" panose="020B0503020204020204" pitchFamily="34" charset="-122"/>
                          <a:ea typeface="Microsoft YaHei" panose="020B0503020204020204" pitchFamily="34" charset="-122"/>
                        </a:rPr>
                        <a:t> V3</a:t>
                      </a:r>
                      <a:r>
                        <a:rPr lang="zh-CN" altLang="en-US" dirty="0">
                          <a:solidFill>
                            <a:schemeClr val="tx1"/>
                          </a:solidFill>
                          <a:latin typeface="Microsoft YaHei" panose="020B0503020204020204" pitchFamily="34" charset="-122"/>
                          <a:ea typeface="Microsoft YaHei" panose="020B0503020204020204" pitchFamily="34" charset="-122"/>
                        </a:rPr>
                        <a:t>模型</a:t>
                      </a: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altLang="zh-CN" dirty="0" err="1">
                          <a:solidFill>
                            <a:schemeClr val="tx1"/>
                          </a:solidFill>
                          <a:latin typeface="Microsoft YaHei" panose="020B0503020204020204" pitchFamily="34" charset="-122"/>
                          <a:ea typeface="Microsoft YaHei" panose="020B0503020204020204" pitchFamily="34" charset="-122"/>
                        </a:rPr>
                        <a:t>DeepSeek</a:t>
                      </a:r>
                      <a:r>
                        <a:rPr lang="en-US" altLang="zh-CN" dirty="0">
                          <a:solidFill>
                            <a:schemeClr val="tx1"/>
                          </a:solidFill>
                          <a:latin typeface="Microsoft YaHei" panose="020B0503020204020204" pitchFamily="34" charset="-122"/>
                          <a:ea typeface="Microsoft YaHei" panose="020B0503020204020204" pitchFamily="34" charset="-122"/>
                        </a:rPr>
                        <a:t> R1</a:t>
                      </a:r>
                      <a:r>
                        <a:rPr lang="zh-CN" altLang="en-US" dirty="0">
                          <a:solidFill>
                            <a:schemeClr val="tx1"/>
                          </a:solidFill>
                          <a:latin typeface="Microsoft YaHei" panose="020B0503020204020204" pitchFamily="34" charset="-122"/>
                          <a:ea typeface="Microsoft YaHei" panose="020B0503020204020204" pitchFamily="34" charset="-122"/>
                        </a:rPr>
                        <a:t>模型</a:t>
                      </a: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8793183"/>
                  </a:ext>
                </a:extLst>
              </a:tr>
              <a:tr h="370840">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规范性</a:t>
                      </a:r>
                    </a:p>
                  </a:txBody>
                  <a:tcPr anchor="ctr">
                    <a:lnT w="12700" cap="flat" cmpd="sng" algn="ctr">
                      <a:solidFill>
                        <a:schemeClr val="tx1"/>
                      </a:solidFill>
                      <a:prstDash val="solid"/>
                      <a:round/>
                      <a:headEnd type="none" w="med" len="med"/>
                      <a:tailEnd type="none" w="med" len="med"/>
                    </a:lnT>
                    <a:noFill/>
                  </a:tcPr>
                </a:tc>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强规范约束（操作路径明确）</a:t>
                      </a:r>
                    </a:p>
                  </a:txBody>
                  <a:tcPr anchor="ctr">
                    <a:lnT w="12700" cap="flat" cmpd="sng" algn="ctr">
                      <a:solidFill>
                        <a:schemeClr val="tx1"/>
                      </a:solidFill>
                      <a:prstDash val="solid"/>
                      <a:round/>
                      <a:headEnd type="none" w="med" len="med"/>
                      <a:tailEnd type="none" w="med" len="med"/>
                    </a:lnT>
                    <a:noFill/>
                  </a:tcPr>
                </a:tc>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弱规范约束（操作路径开放）</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723503378"/>
                  </a:ext>
                </a:extLst>
              </a:tr>
              <a:tr h="370840">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结果导向</a:t>
                      </a:r>
                    </a:p>
                  </a:txBody>
                  <a:tcPr anchor="ctr">
                    <a:noFill/>
                  </a:tcPr>
                </a:tc>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目标确定性高</a:t>
                      </a:r>
                    </a:p>
                  </a:txBody>
                  <a:tcPr anchor="ctr">
                    <a:noFill/>
                  </a:tcPr>
                </a:tc>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目标开发性高</a:t>
                      </a:r>
                    </a:p>
                  </a:txBody>
                  <a:tcPr anchor="ctr">
                    <a:noFill/>
                  </a:tcPr>
                </a:tc>
                <a:extLst>
                  <a:ext uri="{0D108BD9-81ED-4DB2-BD59-A6C34878D82A}">
                    <a16:rowId xmlns:a16="http://schemas.microsoft.com/office/drawing/2014/main" val="1105502757"/>
                  </a:ext>
                </a:extLst>
              </a:tr>
              <a:tr h="370840">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响应模式</a:t>
                      </a:r>
                    </a:p>
                  </a:txBody>
                  <a:tcPr anchor="ctr">
                    <a:noFill/>
                  </a:tcPr>
                </a:tc>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被动适配（按规则执行）</a:t>
                      </a:r>
                    </a:p>
                  </a:txBody>
                  <a:tcPr anchor="ctr">
                    <a:noFill/>
                  </a:tcPr>
                </a:tc>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主动创新（自主决策）</a:t>
                      </a:r>
                    </a:p>
                  </a:txBody>
                  <a:tcPr anchor="ctr">
                    <a:noFill/>
                  </a:tcPr>
                </a:tc>
                <a:extLst>
                  <a:ext uri="{0D108BD9-81ED-4DB2-BD59-A6C34878D82A}">
                    <a16:rowId xmlns:a16="http://schemas.microsoft.com/office/drawing/2014/main" val="321798717"/>
                  </a:ext>
                </a:extLst>
              </a:tr>
              <a:tr h="370840">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风险特征</a:t>
                      </a:r>
                    </a:p>
                  </a:txBody>
                  <a:tcPr anchor="ctr">
                    <a:lnB w="28575"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低风险（稳定可控）</a:t>
                      </a:r>
                    </a:p>
                  </a:txBody>
                  <a:tcPr anchor="ctr">
                    <a:lnB w="28575"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高风险（不确定性高）</a:t>
                      </a:r>
                    </a:p>
                  </a:txBody>
                  <a:tcPr anchor="ctr">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7175704"/>
                  </a:ext>
                </a:extLst>
              </a:tr>
            </a:tbl>
          </a:graphicData>
        </a:graphic>
      </p:graphicFrame>
      <p:pic>
        <p:nvPicPr>
          <p:cNvPr id="4" name="图片 3">
            <a:extLst>
              <a:ext uri="{FF2B5EF4-FFF2-40B4-BE49-F238E27FC236}">
                <a16:creationId xmlns:a16="http://schemas.microsoft.com/office/drawing/2014/main" id="{8EEA05EC-06EC-2DE9-4ECC-D43330F6EAC2}"/>
              </a:ext>
            </a:extLst>
          </p:cNvPr>
          <p:cNvPicPr>
            <a:picLocks noChangeAspect="1"/>
          </p:cNvPicPr>
          <p:nvPr/>
        </p:nvPicPr>
        <p:blipFill>
          <a:blip r:embed="rId2"/>
          <a:stretch>
            <a:fillRect/>
          </a:stretch>
        </p:blipFill>
        <p:spPr>
          <a:xfrm>
            <a:off x="10943949" y="6399944"/>
            <a:ext cx="1112216" cy="408360"/>
          </a:xfrm>
          <a:prstGeom prst="rect">
            <a:avLst/>
          </a:prstGeom>
        </p:spPr>
      </p:pic>
    </p:spTree>
    <p:extLst>
      <p:ext uri="{BB962C8B-B14F-4D97-AF65-F5344CB8AC3E}">
        <p14:creationId xmlns:p14="http://schemas.microsoft.com/office/powerpoint/2010/main" val="35590943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21482-EBCA-60CF-1490-225074F74D91}"/>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F6DE4BF8-0ADA-91E4-0644-C73C35BCAE36}"/>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8C9A5FE0-F2FE-F2B8-D898-0DE266A72075}"/>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B3D5B30B-9B9E-29C3-4291-E73C60A2E61D}"/>
              </a:ext>
            </a:extLst>
          </p:cNvPr>
          <p:cNvSpPr txBox="1"/>
          <p:nvPr/>
        </p:nvSpPr>
        <p:spPr>
          <a:xfrm>
            <a:off x="263491" y="1023730"/>
            <a:ext cx="2492990"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开放式文本生成任务</a:t>
            </a:r>
          </a:p>
        </p:txBody>
      </p:sp>
      <p:pic>
        <p:nvPicPr>
          <p:cNvPr id="7" name="图片 6">
            <a:extLst>
              <a:ext uri="{FF2B5EF4-FFF2-40B4-BE49-F238E27FC236}">
                <a16:creationId xmlns:a16="http://schemas.microsoft.com/office/drawing/2014/main" id="{A17818AD-C8AE-AD65-C60E-890F6F720C70}"/>
              </a:ext>
            </a:extLst>
          </p:cNvPr>
          <p:cNvPicPr>
            <a:picLocks noChangeAspect="1"/>
          </p:cNvPicPr>
          <p:nvPr/>
        </p:nvPicPr>
        <p:blipFill>
          <a:blip r:embed="rId2"/>
          <a:stretch>
            <a:fillRect/>
          </a:stretch>
        </p:blipFill>
        <p:spPr>
          <a:xfrm>
            <a:off x="733750" y="1467921"/>
            <a:ext cx="4565099" cy="5059555"/>
          </a:xfrm>
          <a:prstGeom prst="rect">
            <a:avLst/>
          </a:prstGeom>
        </p:spPr>
      </p:pic>
      <p:pic>
        <p:nvPicPr>
          <p:cNvPr id="9" name="图片 8">
            <a:extLst>
              <a:ext uri="{FF2B5EF4-FFF2-40B4-BE49-F238E27FC236}">
                <a16:creationId xmlns:a16="http://schemas.microsoft.com/office/drawing/2014/main" id="{D435F179-3E37-761C-4EB6-17BB48AF6370}"/>
              </a:ext>
            </a:extLst>
          </p:cNvPr>
          <p:cNvPicPr>
            <a:picLocks noChangeAspect="1"/>
          </p:cNvPicPr>
          <p:nvPr/>
        </p:nvPicPr>
        <p:blipFill>
          <a:blip r:embed="rId3"/>
          <a:stretch>
            <a:fillRect/>
          </a:stretch>
        </p:blipFill>
        <p:spPr>
          <a:xfrm>
            <a:off x="6783327" y="1423840"/>
            <a:ext cx="4418072" cy="5198379"/>
          </a:xfrm>
          <a:prstGeom prst="rect">
            <a:avLst/>
          </a:prstGeom>
        </p:spPr>
      </p:pic>
      <p:sp>
        <p:nvSpPr>
          <p:cNvPr id="10" name="文本框 9">
            <a:extLst>
              <a:ext uri="{FF2B5EF4-FFF2-40B4-BE49-F238E27FC236}">
                <a16:creationId xmlns:a16="http://schemas.microsoft.com/office/drawing/2014/main" id="{83253F11-488E-4B8C-475E-913900664118}"/>
              </a:ext>
            </a:extLst>
          </p:cNvPr>
          <p:cNvSpPr txBox="1"/>
          <p:nvPr/>
        </p:nvSpPr>
        <p:spPr>
          <a:xfrm>
            <a:off x="5408674" y="3265458"/>
            <a:ext cx="1252266" cy="400110"/>
          </a:xfrm>
          <a:prstGeom prst="rect">
            <a:avLst/>
          </a:prstGeom>
          <a:noFill/>
        </p:spPr>
        <p:txBody>
          <a:bodyPr wrap="none" rtlCol="0">
            <a:spAutoFit/>
          </a:bodyPr>
          <a:lstStyle/>
          <a:p>
            <a:r>
              <a:rPr kumimoji="1" lang="en-US" altLang="zh-CN" sz="2000" b="1" dirty="0">
                <a:latin typeface="Microsoft YaHei" panose="020B0503020204020204" pitchFamily="34" charset="-122"/>
                <a:ea typeface="Microsoft YaHei" panose="020B0503020204020204" pitchFamily="34" charset="-122"/>
              </a:rPr>
              <a:t>V3 &amp; R1</a:t>
            </a:r>
            <a:endParaRPr kumimoji="1" lang="zh-CN" altLang="en-US" sz="2000" b="1"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9459246D-ABF2-2D7B-ACED-FB85667333AC}"/>
              </a:ext>
            </a:extLst>
          </p:cNvPr>
          <p:cNvPicPr>
            <a:picLocks noChangeAspect="1"/>
          </p:cNvPicPr>
          <p:nvPr/>
        </p:nvPicPr>
        <p:blipFill>
          <a:blip r:embed="rId4"/>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92896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81BB9B-CC7D-0F8F-E135-4CDF94430100}"/>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D1956E98-277A-FCFF-6FCB-E847CC3777AB}"/>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D9BCF09C-88D6-46DB-C935-48FE20CA8948}"/>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1D5D65F5-6330-ED04-A61A-403B6332F842}"/>
              </a:ext>
            </a:extLst>
          </p:cNvPr>
          <p:cNvSpPr txBox="1"/>
          <p:nvPr/>
        </p:nvSpPr>
        <p:spPr>
          <a:xfrm>
            <a:off x="263491" y="1023730"/>
            <a:ext cx="2492990"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规范式文本生成任务</a:t>
            </a:r>
          </a:p>
        </p:txBody>
      </p:sp>
      <p:pic>
        <p:nvPicPr>
          <p:cNvPr id="6" name="图片 5">
            <a:extLst>
              <a:ext uri="{FF2B5EF4-FFF2-40B4-BE49-F238E27FC236}">
                <a16:creationId xmlns:a16="http://schemas.microsoft.com/office/drawing/2014/main" id="{C988CF41-2E23-1B9B-E9F3-933B9842D6D2}"/>
              </a:ext>
            </a:extLst>
          </p:cNvPr>
          <p:cNvPicPr>
            <a:picLocks noChangeAspect="1"/>
          </p:cNvPicPr>
          <p:nvPr/>
        </p:nvPicPr>
        <p:blipFill>
          <a:blip r:embed="rId2"/>
          <a:stretch>
            <a:fillRect/>
          </a:stretch>
        </p:blipFill>
        <p:spPr>
          <a:xfrm>
            <a:off x="-85289" y="1812062"/>
            <a:ext cx="5009568" cy="3233876"/>
          </a:xfrm>
          <a:prstGeom prst="rect">
            <a:avLst/>
          </a:prstGeom>
        </p:spPr>
      </p:pic>
      <p:pic>
        <p:nvPicPr>
          <p:cNvPr id="11" name="图片 10">
            <a:extLst>
              <a:ext uri="{FF2B5EF4-FFF2-40B4-BE49-F238E27FC236}">
                <a16:creationId xmlns:a16="http://schemas.microsoft.com/office/drawing/2014/main" id="{210F6CC6-3369-21EA-0641-B00A22FF6F16}"/>
              </a:ext>
            </a:extLst>
          </p:cNvPr>
          <p:cNvPicPr>
            <a:picLocks noChangeAspect="1"/>
          </p:cNvPicPr>
          <p:nvPr/>
        </p:nvPicPr>
        <p:blipFill>
          <a:blip r:embed="rId3"/>
          <a:stretch>
            <a:fillRect/>
          </a:stretch>
        </p:blipFill>
        <p:spPr>
          <a:xfrm>
            <a:off x="4924279" y="1194905"/>
            <a:ext cx="4457700" cy="5384800"/>
          </a:xfrm>
          <a:prstGeom prst="rect">
            <a:avLst/>
          </a:prstGeom>
          <a:ln>
            <a:noFill/>
          </a:ln>
          <a:effectLst>
            <a:outerShdw blurRad="292100" dist="139700" dir="2700000" algn="tl" rotWithShape="0">
              <a:srgbClr val="333333">
                <a:alpha val="65000"/>
              </a:srgbClr>
            </a:outerShdw>
          </a:effectLst>
        </p:spPr>
      </p:pic>
      <p:pic>
        <p:nvPicPr>
          <p:cNvPr id="13" name="图片 12">
            <a:extLst>
              <a:ext uri="{FF2B5EF4-FFF2-40B4-BE49-F238E27FC236}">
                <a16:creationId xmlns:a16="http://schemas.microsoft.com/office/drawing/2014/main" id="{BDF98F10-8F70-F879-02A9-F4FE19C38600}"/>
              </a:ext>
            </a:extLst>
          </p:cNvPr>
          <p:cNvPicPr>
            <a:picLocks noChangeAspect="1"/>
          </p:cNvPicPr>
          <p:nvPr/>
        </p:nvPicPr>
        <p:blipFill>
          <a:blip r:embed="rId4"/>
          <a:stretch>
            <a:fillRect/>
          </a:stretch>
        </p:blipFill>
        <p:spPr>
          <a:xfrm>
            <a:off x="7756897" y="2007429"/>
            <a:ext cx="4353899" cy="4572276"/>
          </a:xfrm>
          <a:prstGeom prst="rect">
            <a:avLst/>
          </a:prstGeom>
          <a:ln>
            <a:noFill/>
          </a:ln>
          <a:effectLst>
            <a:outerShdw blurRad="292100" dist="139700" dir="2700000" algn="tl" rotWithShape="0">
              <a:srgbClr val="333333">
                <a:alpha val="65000"/>
              </a:srgbClr>
            </a:outerShdw>
          </a:effectLst>
        </p:spPr>
      </p:pic>
      <p:sp>
        <p:nvSpPr>
          <p:cNvPr id="14" name="文本框 13">
            <a:extLst>
              <a:ext uri="{FF2B5EF4-FFF2-40B4-BE49-F238E27FC236}">
                <a16:creationId xmlns:a16="http://schemas.microsoft.com/office/drawing/2014/main" id="{319A6113-615B-0022-558D-319392FAFC41}"/>
              </a:ext>
            </a:extLst>
          </p:cNvPr>
          <p:cNvSpPr txBox="1"/>
          <p:nvPr/>
        </p:nvSpPr>
        <p:spPr>
          <a:xfrm>
            <a:off x="8681580" y="794795"/>
            <a:ext cx="1252266" cy="400110"/>
          </a:xfrm>
          <a:prstGeom prst="rect">
            <a:avLst/>
          </a:prstGeom>
          <a:noFill/>
        </p:spPr>
        <p:txBody>
          <a:bodyPr wrap="none" rtlCol="0">
            <a:spAutoFit/>
          </a:bodyPr>
          <a:lstStyle/>
          <a:p>
            <a:r>
              <a:rPr kumimoji="1" lang="en-US" altLang="zh-CN" sz="2000" b="1" dirty="0">
                <a:latin typeface="Microsoft YaHei" panose="020B0503020204020204" pitchFamily="34" charset="-122"/>
                <a:ea typeface="Microsoft YaHei" panose="020B0503020204020204" pitchFamily="34" charset="-122"/>
              </a:rPr>
              <a:t>V3 &amp; R1</a:t>
            </a:r>
            <a:endParaRPr kumimoji="1" lang="zh-CN" altLang="en-US" sz="2000" b="1"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85481D24-1458-18EC-0A89-F5EAF6E8062E}"/>
              </a:ext>
            </a:extLst>
          </p:cNvPr>
          <p:cNvPicPr>
            <a:picLocks noChangeAspect="1"/>
          </p:cNvPicPr>
          <p:nvPr/>
        </p:nvPicPr>
        <p:blipFill>
          <a:blip r:embed="rId5"/>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3021603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317CD6A-E196-1036-B6A2-17C2A5865EDA}"/>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F34ABA1A-D0AD-4123-6217-CFB5D55F5AC3}"/>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02070C9-E0AA-B0CE-4E30-5C5F30370DC5}"/>
              </a:ext>
            </a:extLst>
          </p:cNvPr>
          <p:cNvPicPr>
            <a:picLocks noChangeAspect="1"/>
          </p:cNvPicPr>
          <p:nvPr/>
        </p:nvPicPr>
        <p:blipFill>
          <a:blip r:embed="rId2"/>
          <a:stretch>
            <a:fillRect/>
          </a:stretch>
        </p:blipFill>
        <p:spPr>
          <a:xfrm>
            <a:off x="0" y="1670703"/>
            <a:ext cx="6416094" cy="3961036"/>
          </a:xfrm>
          <a:prstGeom prst="rect">
            <a:avLst/>
          </a:prstGeom>
        </p:spPr>
      </p:pic>
      <p:sp>
        <p:nvSpPr>
          <p:cNvPr id="11" name="文本框 10">
            <a:extLst>
              <a:ext uri="{FF2B5EF4-FFF2-40B4-BE49-F238E27FC236}">
                <a16:creationId xmlns:a16="http://schemas.microsoft.com/office/drawing/2014/main" id="{7B371D8F-F66D-FD92-AD0F-09839A3B6F4C}"/>
              </a:ext>
            </a:extLst>
          </p:cNvPr>
          <p:cNvSpPr txBox="1"/>
          <p:nvPr/>
        </p:nvSpPr>
        <p:spPr>
          <a:xfrm>
            <a:off x="2186953" y="924339"/>
            <a:ext cx="7463942" cy="369332"/>
          </a:xfrm>
          <a:prstGeom prst="rect">
            <a:avLst/>
          </a:prstGeom>
          <a:noFill/>
        </p:spPr>
        <p:txBody>
          <a:bodyPr wrap="square">
            <a:spAutoFit/>
          </a:bodyPr>
          <a:lstStyle/>
          <a:p>
            <a:r>
              <a:rPr lang="zh-CN" altLang="en-US" b="1" dirty="0">
                <a:latin typeface="Microsoft YaHei" panose="020B0503020204020204" pitchFamily="34" charset="-122"/>
                <a:ea typeface="Microsoft YaHei" panose="020B0503020204020204" pitchFamily="34" charset="-122"/>
              </a:rPr>
              <a:t>“请模仿李白的《望庐山瀑布》做一首诗，题目是《看重庆洪崖洞》”</a:t>
            </a:r>
          </a:p>
        </p:txBody>
      </p:sp>
      <p:pic>
        <p:nvPicPr>
          <p:cNvPr id="12" name="图片 11">
            <a:extLst>
              <a:ext uri="{FF2B5EF4-FFF2-40B4-BE49-F238E27FC236}">
                <a16:creationId xmlns:a16="http://schemas.microsoft.com/office/drawing/2014/main" id="{CAEBD8AB-6EE5-15D7-78AF-BBB1BB9468A9}"/>
              </a:ext>
            </a:extLst>
          </p:cNvPr>
          <p:cNvPicPr>
            <a:picLocks noChangeAspect="1"/>
          </p:cNvPicPr>
          <p:nvPr/>
        </p:nvPicPr>
        <p:blipFill>
          <a:blip r:embed="rId3"/>
          <a:stretch>
            <a:fillRect/>
          </a:stretch>
        </p:blipFill>
        <p:spPr>
          <a:xfrm>
            <a:off x="6344165" y="2404229"/>
            <a:ext cx="5847835" cy="2242175"/>
          </a:xfrm>
          <a:prstGeom prst="rect">
            <a:avLst/>
          </a:prstGeom>
        </p:spPr>
      </p:pic>
      <p:sp>
        <p:nvSpPr>
          <p:cNvPr id="13" name="文本框 12">
            <a:extLst>
              <a:ext uri="{FF2B5EF4-FFF2-40B4-BE49-F238E27FC236}">
                <a16:creationId xmlns:a16="http://schemas.microsoft.com/office/drawing/2014/main" id="{51315A17-4698-39F9-B367-A8725EE3F350}"/>
              </a:ext>
            </a:extLst>
          </p:cNvPr>
          <p:cNvSpPr txBox="1"/>
          <p:nvPr/>
        </p:nvSpPr>
        <p:spPr>
          <a:xfrm>
            <a:off x="1679713" y="5748995"/>
            <a:ext cx="2609817" cy="338554"/>
          </a:xfrm>
          <a:prstGeom prst="rect">
            <a:avLst/>
          </a:prstGeom>
          <a:noFill/>
        </p:spPr>
        <p:txBody>
          <a:bodyPr wrap="none" rtlCol="0">
            <a:spAutoFit/>
          </a:bodyPr>
          <a:lstStyle/>
          <a:p>
            <a:r>
              <a:rPr kumimoji="1" lang="en-US" altLang="zh-CN" sz="1600" b="1" dirty="0">
                <a:latin typeface="Microsoft YaHei" panose="020B0503020204020204" pitchFamily="34" charset="-122"/>
                <a:ea typeface="Microsoft YaHei" panose="020B0503020204020204" pitchFamily="34" charset="-122"/>
              </a:rPr>
              <a:t>Chain of Thought (</a:t>
            </a:r>
            <a:r>
              <a:rPr kumimoji="1" lang="en-US" altLang="zh-CN" sz="1600" b="1" dirty="0" err="1">
                <a:latin typeface="Microsoft YaHei" panose="020B0503020204020204" pitchFamily="34" charset="-122"/>
                <a:ea typeface="Microsoft YaHei" panose="020B0503020204020204" pitchFamily="34" charset="-122"/>
              </a:rPr>
              <a:t>CoT</a:t>
            </a:r>
            <a:r>
              <a:rPr kumimoji="1" lang="en-US" altLang="zh-CN" sz="1600" b="1" dirty="0">
                <a:latin typeface="Microsoft YaHei" panose="020B0503020204020204" pitchFamily="34" charset="-122"/>
                <a:ea typeface="Microsoft YaHei" panose="020B0503020204020204" pitchFamily="34" charset="-122"/>
              </a:rPr>
              <a:t>)</a:t>
            </a:r>
            <a:endParaRPr kumimoji="1" lang="zh-CN" altLang="en-US" sz="1600" b="1"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DCFB31A2-12A0-E9AD-30B3-F093C0E04874}"/>
              </a:ext>
            </a:extLst>
          </p:cNvPr>
          <p:cNvPicPr>
            <a:picLocks noChangeAspect="1"/>
          </p:cNvPicPr>
          <p:nvPr/>
        </p:nvPicPr>
        <p:blipFill>
          <a:blip r:embed="rId4"/>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1213770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CAD83A4-61B6-0F44-5E3B-BA56860333CA}"/>
              </a:ext>
            </a:extLst>
          </p:cNvPr>
          <p:cNvSpPr/>
          <p:nvPr/>
        </p:nvSpPr>
        <p:spPr>
          <a:xfrm>
            <a:off x="407504" y="954157"/>
            <a:ext cx="11390244" cy="5744817"/>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T</a:t>
            </a:r>
            <a:endParaRPr kumimoji="1" lang="zh-CN" altLang="en-US" dirty="0"/>
          </a:p>
        </p:txBody>
      </p:sp>
      <p:sp>
        <p:nvSpPr>
          <p:cNvPr id="3" name="文本框 2">
            <a:extLst>
              <a:ext uri="{FF2B5EF4-FFF2-40B4-BE49-F238E27FC236}">
                <a16:creationId xmlns:a16="http://schemas.microsoft.com/office/drawing/2014/main" id="{318E7DDC-24E1-F3F5-4781-6DA6ABB8C9F3}"/>
              </a:ext>
            </a:extLst>
          </p:cNvPr>
          <p:cNvSpPr txBox="1"/>
          <p:nvPr/>
        </p:nvSpPr>
        <p:spPr>
          <a:xfrm>
            <a:off x="692530" y="1268460"/>
            <a:ext cx="10733916" cy="5116209"/>
          </a:xfrm>
          <a:prstGeom prst="rect">
            <a:avLst/>
          </a:prstGeom>
          <a:noFill/>
          <a:ln w="12700">
            <a:noFill/>
          </a:ln>
        </p:spPr>
        <p:txBody>
          <a:bodyPr wrap="square">
            <a:spAutoFit/>
          </a:bodyPr>
          <a:lstStyle/>
          <a:p>
            <a:pPr>
              <a:lnSpc>
                <a:spcPct val="150000"/>
              </a:lnSpc>
            </a:pPr>
            <a:r>
              <a:rPr lang="zh-CN" altLang="en-US" sz="2000" dirty="0">
                <a:latin typeface="Microsoft YaHei" panose="020B0503020204020204" pitchFamily="34" charset="-122"/>
                <a:ea typeface="Microsoft YaHei" panose="020B0503020204020204" pitchFamily="34" charset="-122"/>
              </a:rPr>
              <a:t>虽然简单提问即可满足大多数需求，但在复杂任务中，适当提供背景信息或明确需求会让结果更精准，具体技巧包括：</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①</a:t>
            </a:r>
            <a:r>
              <a:rPr lang="zh-CN" altLang="en-US" sz="2000" dirty="0">
                <a:latin typeface="Microsoft YaHei" panose="020B0503020204020204" pitchFamily="34" charset="-122"/>
                <a:ea typeface="Microsoft YaHei" panose="020B0503020204020204" pitchFamily="34" charset="-122"/>
              </a:rPr>
              <a:t>知识类问题。比如，基础提问是“量子力学的基本原理是什么？”，优化后的提问是“用通俗易懂的语言解释量子纠缠，适合高中生理解”，</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② </a:t>
            </a:r>
            <a:r>
              <a:rPr lang="zh-CN" altLang="en-US" sz="2000" dirty="0">
                <a:latin typeface="Microsoft YaHei" panose="020B0503020204020204" pitchFamily="34" charset="-122"/>
                <a:ea typeface="Microsoft YaHei" panose="020B0503020204020204" pitchFamily="34" charset="-122"/>
              </a:rPr>
              <a:t>创作类任务（写作、编程等）。比如，基础提问是“写一个关于人工智能的科幻短篇故事”，优化后的提问是“写一个反乌托邦主题的科幻故事，主角是女性工程师，结局有反转”。</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③</a:t>
            </a:r>
            <a:r>
              <a:rPr lang="zh-CN" altLang="en-US" sz="2000" dirty="0">
                <a:latin typeface="Microsoft YaHei" panose="020B0503020204020204" pitchFamily="34" charset="-122"/>
                <a:ea typeface="Microsoft YaHei" panose="020B0503020204020204" pitchFamily="34" charset="-122"/>
              </a:rPr>
              <a:t>实用建议（学习、工作等）。比如，基础提问是“如何提高英语听力？”，优化后的提问是“我每天只有</a:t>
            </a:r>
            <a:r>
              <a:rPr lang="en-US" altLang="zh-CN" sz="2000" dirty="0">
                <a:latin typeface="Microsoft YaHei" panose="020B0503020204020204" pitchFamily="34" charset="-122"/>
                <a:ea typeface="Microsoft YaHei" panose="020B0503020204020204" pitchFamily="34" charset="-122"/>
              </a:rPr>
              <a:t>30</a:t>
            </a:r>
            <a:r>
              <a:rPr lang="zh-CN" altLang="en-US" sz="2000" dirty="0">
                <a:latin typeface="Microsoft YaHei" panose="020B0503020204020204" pitchFamily="34" charset="-122"/>
                <a:ea typeface="Microsoft YaHei" panose="020B0503020204020204" pitchFamily="34" charset="-122"/>
              </a:rPr>
              <a:t>分钟学习时间，有哪些高效的英语听力练习方法？”。</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④</a:t>
            </a:r>
            <a:r>
              <a:rPr lang="zh-CN" altLang="en-US" sz="2000" dirty="0">
                <a:latin typeface="Microsoft YaHei" panose="020B0503020204020204" pitchFamily="34" charset="-122"/>
                <a:ea typeface="Microsoft YaHei" panose="020B0503020204020204" pitchFamily="34" charset="-122"/>
              </a:rPr>
              <a:t>复杂任务（数据分析、代码调试）。比如，基础提问是“这段</a:t>
            </a:r>
            <a:r>
              <a:rPr lang="en-US" altLang="zh-CN" sz="2000" dirty="0">
                <a:latin typeface="Microsoft YaHei" panose="020B0503020204020204" pitchFamily="34" charset="-122"/>
                <a:ea typeface="Microsoft YaHei" panose="020B0503020204020204" pitchFamily="34" charset="-122"/>
              </a:rPr>
              <a:t>Python</a:t>
            </a:r>
            <a:r>
              <a:rPr lang="zh-CN" altLang="en-US" sz="2000" dirty="0">
                <a:latin typeface="Microsoft YaHei" panose="020B0503020204020204" pitchFamily="34" charset="-122"/>
                <a:ea typeface="Microsoft YaHei" panose="020B0503020204020204" pitchFamily="34" charset="-122"/>
              </a:rPr>
              <a:t>代码报错了，帮我看看问题”，优化后的提问是“我的代码目标是爬取网页数据，但遇到</a:t>
            </a:r>
            <a:r>
              <a:rPr lang="en-US" altLang="zh-CN" sz="2000" dirty="0">
                <a:latin typeface="Microsoft YaHei" panose="020B0503020204020204" pitchFamily="34" charset="-122"/>
                <a:ea typeface="Microsoft YaHei" panose="020B0503020204020204" pitchFamily="34" charset="-122"/>
              </a:rPr>
              <a:t>SSL</a:t>
            </a:r>
            <a:r>
              <a:rPr lang="zh-CN" altLang="en-US" sz="2000" dirty="0">
                <a:latin typeface="Microsoft YaHei" panose="020B0503020204020204" pitchFamily="34" charset="-122"/>
                <a:ea typeface="Microsoft YaHei" panose="020B0503020204020204" pitchFamily="34" charset="-122"/>
              </a:rPr>
              <a:t>证书错误。报错信息如下：</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粘贴代码</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a:t>
            </a:r>
          </a:p>
        </p:txBody>
      </p:sp>
      <p:sp>
        <p:nvSpPr>
          <p:cNvPr id="4" name="文本框 3">
            <a:extLst>
              <a:ext uri="{FF2B5EF4-FFF2-40B4-BE49-F238E27FC236}">
                <a16:creationId xmlns:a16="http://schemas.microsoft.com/office/drawing/2014/main" id="{4AB41ADD-30EF-22AC-F1F2-B4140573FF10}"/>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5" name="矩形 4">
            <a:extLst>
              <a:ext uri="{FF2B5EF4-FFF2-40B4-BE49-F238E27FC236}">
                <a16:creationId xmlns:a16="http://schemas.microsoft.com/office/drawing/2014/main" id="{0B6018E6-DF86-7D0B-3CDB-29C42AC266F9}"/>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05F4C820-DA74-D0DC-3AB9-DC2C79157803}"/>
              </a:ext>
            </a:extLst>
          </p:cNvPr>
          <p:cNvSpPr txBox="1"/>
          <p:nvPr/>
        </p:nvSpPr>
        <p:spPr>
          <a:xfrm>
            <a:off x="5150585" y="723322"/>
            <a:ext cx="1547796" cy="400110"/>
          </a:xfrm>
          <a:prstGeom prst="rect">
            <a:avLst/>
          </a:prstGeom>
          <a:solidFill>
            <a:schemeClr val="bg1"/>
          </a:solidFill>
        </p:spPr>
        <p:txBody>
          <a:bodyPr wrap="none" rtlCol="0">
            <a:spAutoFit/>
          </a:bodyPr>
          <a:lstStyle/>
          <a:p>
            <a:r>
              <a:rPr kumimoji="1" lang="en-US" altLang="zh-CN" sz="2000" b="1" dirty="0">
                <a:latin typeface="Microsoft YaHei" panose="020B0503020204020204" pitchFamily="34" charset="-122"/>
                <a:ea typeface="Microsoft YaHei" panose="020B0503020204020204" pitchFamily="34" charset="-122"/>
              </a:rPr>
              <a:t>Tiny Tricks</a:t>
            </a:r>
            <a:endParaRPr kumimoji="1" lang="zh-CN" altLang="en-US" sz="2000" b="1"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BCD7A856-6E5E-E76D-EBE5-CE72F32ED806}"/>
              </a:ext>
            </a:extLst>
          </p:cNvPr>
          <p:cNvPicPr>
            <a:picLocks noChangeAspect="1"/>
          </p:cNvPicPr>
          <p:nvPr/>
        </p:nvPicPr>
        <p:blipFill>
          <a:blip r:embed="rId2"/>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2810912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C7F9D-F87D-4EE9-E90A-6D3EBFBA2EEB}"/>
            </a:ext>
          </a:extLst>
        </p:cNvPr>
        <p:cNvGrpSpPr/>
        <p:nvPr/>
      </p:nvGrpSpPr>
      <p:grpSpPr>
        <a:xfrm>
          <a:off x="0" y="0"/>
          <a:ext cx="0" cy="0"/>
          <a:chOff x="0" y="0"/>
          <a:chExt cx="0" cy="0"/>
        </a:xfrm>
      </p:grpSpPr>
      <p:sp>
        <p:nvSpPr>
          <p:cNvPr id="9" name="矩形 8">
            <a:extLst>
              <a:ext uri="{FF2B5EF4-FFF2-40B4-BE49-F238E27FC236}">
                <a16:creationId xmlns:a16="http://schemas.microsoft.com/office/drawing/2014/main" id="{97E94ED1-0DD7-A132-A5FC-F3C7E620479D}"/>
              </a:ext>
            </a:extLst>
          </p:cNvPr>
          <p:cNvSpPr/>
          <p:nvPr/>
        </p:nvSpPr>
        <p:spPr>
          <a:xfrm>
            <a:off x="407504" y="954157"/>
            <a:ext cx="11390244" cy="5744817"/>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T</a:t>
            </a:r>
            <a:endParaRPr kumimoji="1" lang="zh-CN" altLang="en-US" dirty="0"/>
          </a:p>
        </p:txBody>
      </p:sp>
      <p:sp>
        <p:nvSpPr>
          <p:cNvPr id="4" name="文本框 3">
            <a:extLst>
              <a:ext uri="{FF2B5EF4-FFF2-40B4-BE49-F238E27FC236}">
                <a16:creationId xmlns:a16="http://schemas.microsoft.com/office/drawing/2014/main" id="{BC1840F0-0566-93E0-FA80-71C0F209542A}"/>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5" name="矩形 4">
            <a:extLst>
              <a:ext uri="{FF2B5EF4-FFF2-40B4-BE49-F238E27FC236}">
                <a16:creationId xmlns:a16="http://schemas.microsoft.com/office/drawing/2014/main" id="{843B98A1-11F1-8365-D6EF-0F4D519629EE}"/>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5ED7126A-DAE6-5DFE-507B-5BB7D9F452D4}"/>
              </a:ext>
            </a:extLst>
          </p:cNvPr>
          <p:cNvPicPr>
            <a:picLocks noChangeAspect="1"/>
          </p:cNvPicPr>
          <p:nvPr/>
        </p:nvPicPr>
        <p:blipFill>
          <a:blip r:embed="rId2"/>
          <a:stretch>
            <a:fillRect/>
          </a:stretch>
        </p:blipFill>
        <p:spPr>
          <a:xfrm>
            <a:off x="801083" y="1560771"/>
            <a:ext cx="10516809" cy="5028891"/>
          </a:xfrm>
          <a:prstGeom prst="rect">
            <a:avLst/>
          </a:prstGeom>
        </p:spPr>
      </p:pic>
      <p:sp>
        <p:nvSpPr>
          <p:cNvPr id="8" name="文本框 7">
            <a:extLst>
              <a:ext uri="{FF2B5EF4-FFF2-40B4-BE49-F238E27FC236}">
                <a16:creationId xmlns:a16="http://schemas.microsoft.com/office/drawing/2014/main" id="{DC2510D1-16AB-AE5A-7568-C970FEB2F81E}"/>
              </a:ext>
            </a:extLst>
          </p:cNvPr>
          <p:cNvSpPr txBox="1"/>
          <p:nvPr/>
        </p:nvSpPr>
        <p:spPr>
          <a:xfrm>
            <a:off x="5150585" y="723322"/>
            <a:ext cx="1547796" cy="400110"/>
          </a:xfrm>
          <a:prstGeom prst="rect">
            <a:avLst/>
          </a:prstGeom>
          <a:solidFill>
            <a:schemeClr val="bg1"/>
          </a:solidFill>
        </p:spPr>
        <p:txBody>
          <a:bodyPr wrap="none" rtlCol="0">
            <a:spAutoFit/>
          </a:bodyPr>
          <a:lstStyle/>
          <a:p>
            <a:r>
              <a:rPr kumimoji="1" lang="en-US" altLang="zh-CN" sz="2000" b="1" dirty="0">
                <a:latin typeface="Microsoft YaHei" panose="020B0503020204020204" pitchFamily="34" charset="-122"/>
                <a:ea typeface="Microsoft YaHei" panose="020B0503020204020204" pitchFamily="34" charset="-122"/>
              </a:rPr>
              <a:t>Tiny Tricks</a:t>
            </a:r>
            <a:endParaRPr kumimoji="1" lang="zh-CN" altLang="en-US" sz="2000" b="1"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9CC0D9FA-65F4-D75A-0AF0-775E59184734}"/>
              </a:ext>
            </a:extLst>
          </p:cNvPr>
          <p:cNvPicPr>
            <a:picLocks noChangeAspect="1"/>
          </p:cNvPicPr>
          <p:nvPr/>
        </p:nvPicPr>
        <p:blipFill>
          <a:blip r:embed="rId3"/>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13059934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DAFCE-7503-9CD2-1344-A2843A2C7243}"/>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CEEFD9A4-A90D-C05F-A28E-6E3F9E6F9865}"/>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2C617D77-3A6D-200A-BC8F-50234692F97C}"/>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6FF71F21-FBAA-3220-AF53-6AB27668BD3E}"/>
              </a:ext>
            </a:extLst>
          </p:cNvPr>
          <p:cNvPicPr>
            <a:picLocks noChangeAspect="1"/>
          </p:cNvPicPr>
          <p:nvPr/>
        </p:nvPicPr>
        <p:blipFill>
          <a:blip r:embed="rId2"/>
          <a:stretch>
            <a:fillRect/>
          </a:stretch>
        </p:blipFill>
        <p:spPr>
          <a:xfrm>
            <a:off x="10943949" y="6399944"/>
            <a:ext cx="1112216" cy="408360"/>
          </a:xfrm>
          <a:prstGeom prst="rect">
            <a:avLst/>
          </a:prstGeom>
        </p:spPr>
      </p:pic>
      <p:pic>
        <p:nvPicPr>
          <p:cNvPr id="7" name="图片 6">
            <a:extLst>
              <a:ext uri="{FF2B5EF4-FFF2-40B4-BE49-F238E27FC236}">
                <a16:creationId xmlns:a16="http://schemas.microsoft.com/office/drawing/2014/main" id="{5D0C7F1E-4B3A-CF66-8B6F-7EC0628AC1AF}"/>
              </a:ext>
            </a:extLst>
          </p:cNvPr>
          <p:cNvPicPr>
            <a:picLocks noChangeAspect="1"/>
          </p:cNvPicPr>
          <p:nvPr/>
        </p:nvPicPr>
        <p:blipFill>
          <a:blip r:embed="rId3"/>
          <a:stretch>
            <a:fillRect/>
          </a:stretch>
        </p:blipFill>
        <p:spPr>
          <a:xfrm>
            <a:off x="1303065" y="802778"/>
            <a:ext cx="4698678" cy="5396948"/>
          </a:xfrm>
          <a:prstGeom prst="rect">
            <a:avLst/>
          </a:prstGeom>
        </p:spPr>
      </p:pic>
      <p:sp>
        <p:nvSpPr>
          <p:cNvPr id="5" name="文本框 4">
            <a:extLst>
              <a:ext uri="{FF2B5EF4-FFF2-40B4-BE49-F238E27FC236}">
                <a16:creationId xmlns:a16="http://schemas.microsoft.com/office/drawing/2014/main" id="{9BF92E8E-096D-64D2-0221-52CC2D5080AD}"/>
              </a:ext>
            </a:extLst>
          </p:cNvPr>
          <p:cNvSpPr txBox="1"/>
          <p:nvPr/>
        </p:nvSpPr>
        <p:spPr>
          <a:xfrm>
            <a:off x="2186874" y="6234792"/>
            <a:ext cx="2931059" cy="369332"/>
          </a:xfrm>
          <a:prstGeom prst="rect">
            <a:avLst/>
          </a:prstGeom>
          <a:noFill/>
        </p:spPr>
        <p:txBody>
          <a:bodyPr wrap="none" rtlCol="0">
            <a:spAutoFit/>
          </a:bodyPr>
          <a:lstStyle/>
          <a:p>
            <a:r>
              <a:rPr kumimoji="1" lang="en-US" altLang="zh-CN" b="1" dirty="0">
                <a:latin typeface="Microsoft YaHei" panose="020B0503020204020204" pitchFamily="34" charset="-122"/>
                <a:ea typeface="Microsoft YaHei" panose="020B0503020204020204" pitchFamily="34" charset="-122"/>
              </a:rPr>
              <a:t>OpenAI Prompt</a:t>
            </a:r>
            <a:r>
              <a:rPr kumimoji="1" lang="zh-CN" altLang="en-US" b="1" dirty="0">
                <a:latin typeface="Microsoft YaHei" panose="020B0503020204020204" pitchFamily="34" charset="-122"/>
                <a:ea typeface="Microsoft YaHei" panose="020B0503020204020204" pitchFamily="34" charset="-122"/>
              </a:rPr>
              <a:t>写作规范</a:t>
            </a:r>
          </a:p>
        </p:txBody>
      </p:sp>
      <p:sp>
        <p:nvSpPr>
          <p:cNvPr id="8" name="文本框 7">
            <a:extLst>
              <a:ext uri="{FF2B5EF4-FFF2-40B4-BE49-F238E27FC236}">
                <a16:creationId xmlns:a16="http://schemas.microsoft.com/office/drawing/2014/main" id="{BD9613B2-D288-E660-1FF5-0651A7A32578}"/>
              </a:ext>
            </a:extLst>
          </p:cNvPr>
          <p:cNvSpPr txBox="1"/>
          <p:nvPr/>
        </p:nvSpPr>
        <p:spPr>
          <a:xfrm>
            <a:off x="8360302" y="1277249"/>
            <a:ext cx="1210588"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设定目标</a:t>
            </a:r>
          </a:p>
        </p:txBody>
      </p:sp>
      <p:cxnSp>
        <p:nvCxnSpPr>
          <p:cNvPr id="10" name="肘形连接符 9">
            <a:extLst>
              <a:ext uri="{FF2B5EF4-FFF2-40B4-BE49-F238E27FC236}">
                <a16:creationId xmlns:a16="http://schemas.microsoft.com/office/drawing/2014/main" id="{EDB15924-802C-3340-C1C0-6B65B6BF5212}"/>
              </a:ext>
            </a:extLst>
          </p:cNvPr>
          <p:cNvCxnSpPr>
            <a:cxnSpLocks/>
            <a:endCxn id="8" idx="1"/>
          </p:cNvCxnSpPr>
          <p:nvPr/>
        </p:nvCxnSpPr>
        <p:spPr>
          <a:xfrm flipV="1">
            <a:off x="5267739" y="1477304"/>
            <a:ext cx="3092563" cy="559537"/>
          </a:xfrm>
          <a:prstGeom prst="bentConnector3">
            <a:avLst/>
          </a:prstGeom>
          <a:ln w="1905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CF09E300-6833-4F26-A085-DAB21A2336FD}"/>
              </a:ext>
            </a:extLst>
          </p:cNvPr>
          <p:cNvSpPr txBox="1"/>
          <p:nvPr/>
        </p:nvSpPr>
        <p:spPr>
          <a:xfrm>
            <a:off x="8360302" y="2613833"/>
            <a:ext cx="1210588"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返回格式</a:t>
            </a:r>
          </a:p>
        </p:txBody>
      </p:sp>
      <p:cxnSp>
        <p:nvCxnSpPr>
          <p:cNvPr id="15" name="直线箭头连接符 14">
            <a:extLst>
              <a:ext uri="{FF2B5EF4-FFF2-40B4-BE49-F238E27FC236}">
                <a16:creationId xmlns:a16="http://schemas.microsoft.com/office/drawing/2014/main" id="{746350FD-C718-ECDD-20DB-7D5600143D18}"/>
              </a:ext>
            </a:extLst>
          </p:cNvPr>
          <p:cNvCxnSpPr>
            <a:cxnSpLocks/>
            <a:endCxn id="11" idx="1"/>
          </p:cNvCxnSpPr>
          <p:nvPr/>
        </p:nvCxnSpPr>
        <p:spPr>
          <a:xfrm>
            <a:off x="5864087" y="2813888"/>
            <a:ext cx="2496215" cy="0"/>
          </a:xfrm>
          <a:prstGeom prst="straightConnector1">
            <a:avLst/>
          </a:prstGeom>
          <a:ln w="19050">
            <a:solidFill>
              <a:schemeClr val="accent6">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 name="肘形连接符 18">
            <a:extLst>
              <a:ext uri="{FF2B5EF4-FFF2-40B4-BE49-F238E27FC236}">
                <a16:creationId xmlns:a16="http://schemas.microsoft.com/office/drawing/2014/main" id="{F1E6CB1D-3DB9-9BFB-24BD-A4E0EDCDB314}"/>
              </a:ext>
            </a:extLst>
          </p:cNvPr>
          <p:cNvCxnSpPr>
            <a:cxnSpLocks/>
          </p:cNvCxnSpPr>
          <p:nvPr/>
        </p:nvCxnSpPr>
        <p:spPr>
          <a:xfrm>
            <a:off x="5555974" y="3501252"/>
            <a:ext cx="2804328" cy="614338"/>
          </a:xfrm>
          <a:prstGeom prst="bentConnector3">
            <a:avLst/>
          </a:prstGeom>
          <a:ln w="19050">
            <a:solidFill>
              <a:schemeClr val="accent4">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B5BFD0E7-D923-4610-4492-A8B84AAC912F}"/>
              </a:ext>
            </a:extLst>
          </p:cNvPr>
          <p:cNvSpPr txBox="1"/>
          <p:nvPr/>
        </p:nvSpPr>
        <p:spPr>
          <a:xfrm>
            <a:off x="8360302" y="3915536"/>
            <a:ext cx="1210588"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警告信息</a:t>
            </a:r>
          </a:p>
        </p:txBody>
      </p:sp>
      <p:cxnSp>
        <p:nvCxnSpPr>
          <p:cNvPr id="24" name="直线连接符 23">
            <a:extLst>
              <a:ext uri="{FF2B5EF4-FFF2-40B4-BE49-F238E27FC236}">
                <a16:creationId xmlns:a16="http://schemas.microsoft.com/office/drawing/2014/main" id="{00D1AE1B-1408-A976-46BD-1F1A8BCDB4AC}"/>
              </a:ext>
            </a:extLst>
          </p:cNvPr>
          <p:cNvCxnSpPr>
            <a:cxnSpLocks/>
          </p:cNvCxnSpPr>
          <p:nvPr/>
        </p:nvCxnSpPr>
        <p:spPr>
          <a:xfrm>
            <a:off x="5864087" y="4945669"/>
            <a:ext cx="2496215" cy="0"/>
          </a:xfrm>
          <a:prstGeom prst="line">
            <a:avLst/>
          </a:prstGeom>
          <a:ln w="19050">
            <a:solidFill>
              <a:schemeClr val="tx2">
                <a:lumMod val="50000"/>
              </a:schemeClr>
            </a:solidFill>
            <a:prstDash val="sysDash"/>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26" name="文本框 25">
            <a:extLst>
              <a:ext uri="{FF2B5EF4-FFF2-40B4-BE49-F238E27FC236}">
                <a16:creationId xmlns:a16="http://schemas.microsoft.com/office/drawing/2014/main" id="{6C559310-DA92-C89E-1315-0E84D30D2763}"/>
              </a:ext>
            </a:extLst>
          </p:cNvPr>
          <p:cNvSpPr txBox="1"/>
          <p:nvPr/>
        </p:nvSpPr>
        <p:spPr>
          <a:xfrm>
            <a:off x="8360302" y="4729930"/>
            <a:ext cx="1467068"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上下文信息</a:t>
            </a:r>
          </a:p>
        </p:txBody>
      </p:sp>
    </p:spTree>
    <p:extLst>
      <p:ext uri="{BB962C8B-B14F-4D97-AF65-F5344CB8AC3E}">
        <p14:creationId xmlns:p14="http://schemas.microsoft.com/office/powerpoint/2010/main" val="10653643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8F27193-114F-4DEB-D31F-DB1CF5245BEA}"/>
              </a:ext>
            </a:extLst>
          </p:cNvPr>
          <p:cNvPicPr>
            <a:picLocks noChangeAspect="1"/>
          </p:cNvPicPr>
          <p:nvPr/>
        </p:nvPicPr>
        <p:blipFill>
          <a:blip r:embed="rId2"/>
          <a:stretch>
            <a:fillRect/>
          </a:stretch>
        </p:blipFill>
        <p:spPr>
          <a:xfrm>
            <a:off x="1058899" y="1175205"/>
            <a:ext cx="10001177" cy="4580616"/>
          </a:xfrm>
          <a:prstGeom prst="rect">
            <a:avLst/>
          </a:prstGeom>
        </p:spPr>
      </p:pic>
      <p:sp>
        <p:nvSpPr>
          <p:cNvPr id="3" name="文本框 2">
            <a:extLst>
              <a:ext uri="{FF2B5EF4-FFF2-40B4-BE49-F238E27FC236}">
                <a16:creationId xmlns:a16="http://schemas.microsoft.com/office/drawing/2014/main" id="{77C71159-B1E6-EB16-9F74-F3EE9661565E}"/>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4" name="矩形 3">
            <a:extLst>
              <a:ext uri="{FF2B5EF4-FFF2-40B4-BE49-F238E27FC236}">
                <a16:creationId xmlns:a16="http://schemas.microsoft.com/office/drawing/2014/main" id="{D484B0F1-EE7C-E6E6-0BA8-CB27B01F1E79}"/>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图片 4">
            <a:extLst>
              <a:ext uri="{FF2B5EF4-FFF2-40B4-BE49-F238E27FC236}">
                <a16:creationId xmlns:a16="http://schemas.microsoft.com/office/drawing/2014/main" id="{50DFE374-535D-3DA3-B62E-2C1ADFAFD051}"/>
              </a:ext>
            </a:extLst>
          </p:cNvPr>
          <p:cNvPicPr>
            <a:picLocks noChangeAspect="1"/>
          </p:cNvPicPr>
          <p:nvPr/>
        </p:nvPicPr>
        <p:blipFill>
          <a:blip r:embed="rId3"/>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10466127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7B8FC-D41E-A25C-C17F-F9B8D1A0F2B9}"/>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AF3B8006-7422-C03A-A87B-A37BE7C834CB}"/>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6072704A-67CF-EBE7-DF15-32D137273A0B}"/>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CF7F16F2-747B-8356-F74C-A99EA7910063}"/>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3" name="文本框 2">
            <a:extLst>
              <a:ext uri="{FF2B5EF4-FFF2-40B4-BE49-F238E27FC236}">
                <a16:creationId xmlns:a16="http://schemas.microsoft.com/office/drawing/2014/main" id="{4CB2FDAB-48DE-9DD8-EF0B-88B14D1F41A6}"/>
              </a:ext>
            </a:extLst>
          </p:cNvPr>
          <p:cNvSpPr txBox="1"/>
          <p:nvPr/>
        </p:nvSpPr>
        <p:spPr>
          <a:xfrm>
            <a:off x="263491" y="839927"/>
            <a:ext cx="1415772" cy="461665"/>
          </a:xfrm>
          <a:prstGeom prst="rect">
            <a:avLst/>
          </a:prstGeom>
          <a:noFill/>
        </p:spPr>
        <p:txBody>
          <a:bodyPr wrap="none" rtlCol="0">
            <a:spAutoFit/>
          </a:bodyPr>
          <a:lstStyle/>
          <a:p>
            <a:r>
              <a:rPr kumimoji="1" lang="zh-CN" altLang="en-US" sz="2400" b="1" dirty="0">
                <a:latin typeface="Microsoft YaHei" panose="020B0503020204020204" pitchFamily="34" charset="-122"/>
                <a:ea typeface="Microsoft YaHei" panose="020B0503020204020204" pitchFamily="34" charset="-122"/>
              </a:rPr>
              <a:t>公文写作</a:t>
            </a:r>
          </a:p>
        </p:txBody>
      </p:sp>
      <p:sp>
        <p:nvSpPr>
          <p:cNvPr id="8" name="文本框 7">
            <a:extLst>
              <a:ext uri="{FF2B5EF4-FFF2-40B4-BE49-F238E27FC236}">
                <a16:creationId xmlns:a16="http://schemas.microsoft.com/office/drawing/2014/main" id="{6DD5ED1A-0967-2E5E-A0C4-A18883E119B8}"/>
              </a:ext>
            </a:extLst>
          </p:cNvPr>
          <p:cNvSpPr txBox="1"/>
          <p:nvPr/>
        </p:nvSpPr>
        <p:spPr>
          <a:xfrm>
            <a:off x="263491" y="1581374"/>
            <a:ext cx="5644702" cy="1705403"/>
          </a:xfrm>
          <a:prstGeom prst="rect">
            <a:avLst/>
          </a:prstGeom>
          <a:noFill/>
          <a:ln>
            <a:solidFill>
              <a:schemeClr val="accent6">
                <a:lumMod val="40000"/>
                <a:lumOff val="60000"/>
              </a:schemeClr>
            </a:solidFill>
          </a:ln>
        </p:spPr>
        <p:txBody>
          <a:bodyPr wrap="square">
            <a:spAutoFit/>
          </a:bodyPr>
          <a:lstStyle/>
          <a:p>
            <a:pPr>
              <a:lnSpc>
                <a:spcPct val="150000"/>
              </a:lnSpc>
            </a:pPr>
            <a:r>
              <a:rPr lang="zh-CN" altLang="en-US" b="1" dirty="0">
                <a:latin typeface="Microsoft YaHei" panose="020B0503020204020204" pitchFamily="34" charset="-122"/>
                <a:ea typeface="Microsoft YaHei" panose="020B0503020204020204" pitchFamily="34" charset="-122"/>
              </a:rPr>
              <a:t>通知类</a:t>
            </a:r>
            <a:r>
              <a:rPr lang="zh-CN" altLang="en-US" dirty="0">
                <a:latin typeface="Microsoft YaHei" panose="020B0503020204020204" pitchFamily="34" charset="-122"/>
                <a:ea typeface="Microsoft YaHei" panose="020B0503020204020204" pitchFamily="34" charset="-122"/>
              </a:rPr>
              <a:t>：假设我是（单位/部门〉的《某个职务》，请你帮起草一份关于会议（具体事项）的通知，需包含（时间）、（地点》、《人物），（也就是具体要求）做到语言简洁凝练，符合《党政机关公文格式》要求。</a:t>
            </a:r>
          </a:p>
        </p:txBody>
      </p:sp>
      <p:sp>
        <p:nvSpPr>
          <p:cNvPr id="10" name="文本框 9">
            <a:extLst>
              <a:ext uri="{FF2B5EF4-FFF2-40B4-BE49-F238E27FC236}">
                <a16:creationId xmlns:a16="http://schemas.microsoft.com/office/drawing/2014/main" id="{108A155C-4B1D-3649-5C91-F0FE781D1FAF}"/>
              </a:ext>
            </a:extLst>
          </p:cNvPr>
          <p:cNvSpPr txBox="1"/>
          <p:nvPr/>
        </p:nvSpPr>
        <p:spPr>
          <a:xfrm>
            <a:off x="190261" y="4144203"/>
            <a:ext cx="5717932" cy="1713674"/>
          </a:xfrm>
          <a:prstGeom prst="rect">
            <a:avLst/>
          </a:prstGeom>
          <a:noFill/>
          <a:ln>
            <a:solidFill>
              <a:schemeClr val="accent6">
                <a:lumMod val="40000"/>
                <a:lumOff val="60000"/>
              </a:schemeClr>
            </a:solidFill>
          </a:ln>
        </p:spPr>
        <p:txBody>
          <a:bodyPr wrap="square">
            <a:spAutoFit/>
          </a:bodyPr>
          <a:lstStyle/>
          <a:p>
            <a:pPr>
              <a:lnSpc>
                <a:spcPct val="150000"/>
              </a:lnSpc>
            </a:pPr>
            <a:r>
              <a:rPr lang="zh-CN" altLang="en-US" dirty="0">
                <a:effectLst/>
                <a:latin typeface="Microsoft YaHei" panose="020B0503020204020204" pitchFamily="34" charset="-122"/>
                <a:ea typeface="Microsoft YaHei" panose="020B0503020204020204" pitchFamily="34" charset="-122"/>
              </a:rPr>
              <a:t>假设我是组织部的办公室主任，请你帮起草一份关于党建会议的通知，需包含</a:t>
            </a:r>
            <a:r>
              <a:rPr lang="en-US" altLang="zh-CN" dirty="0">
                <a:effectLst/>
                <a:latin typeface="Microsoft YaHei" panose="020B0503020204020204" pitchFamily="34" charset="-122"/>
                <a:ea typeface="Microsoft YaHei" panose="020B0503020204020204" pitchFamily="34" charset="-122"/>
              </a:rPr>
              <a:t>2</a:t>
            </a:r>
            <a:r>
              <a:rPr lang="zh-CN" altLang="en-US" dirty="0">
                <a:effectLst/>
                <a:latin typeface="Microsoft YaHei" panose="020B0503020204020204" pitchFamily="34" charset="-122"/>
                <a:ea typeface="Microsoft YaHei" panose="020B0503020204020204" pitchFamily="34" charset="-122"/>
              </a:rPr>
              <a:t>月</a:t>
            </a:r>
            <a:r>
              <a:rPr lang="en-US" altLang="zh-CN" dirty="0">
                <a:effectLst/>
                <a:latin typeface="Microsoft YaHei" panose="020B0503020204020204" pitchFamily="34" charset="-122"/>
                <a:ea typeface="Microsoft YaHei" panose="020B0503020204020204" pitchFamily="34" charset="-122"/>
              </a:rPr>
              <a:t>19</a:t>
            </a:r>
            <a:r>
              <a:rPr lang="zh-CN" altLang="en-US" dirty="0">
                <a:effectLst/>
                <a:latin typeface="Microsoft YaHei" panose="020B0503020204020204" pitchFamily="34" charset="-122"/>
                <a:ea typeface="Microsoft YaHei" panose="020B0503020204020204" pitchFamily="34" charset="-122"/>
              </a:rPr>
              <a:t>日下午</a:t>
            </a:r>
            <a:r>
              <a:rPr lang="en-US" altLang="zh-CN" dirty="0">
                <a:effectLst/>
                <a:latin typeface="Microsoft YaHei" panose="020B0503020204020204" pitchFamily="34" charset="-122"/>
                <a:ea typeface="Microsoft YaHei" panose="020B0503020204020204" pitchFamily="34" charset="-122"/>
              </a:rPr>
              <a:t>3</a:t>
            </a:r>
            <a:r>
              <a:rPr lang="zh-CN" altLang="en-US" dirty="0">
                <a:effectLst/>
                <a:latin typeface="Microsoft YaHei" panose="020B0503020204020204" pitchFamily="34" charset="-122"/>
                <a:ea typeface="Microsoft YaHei" panose="020B0503020204020204" pitchFamily="34" charset="-122"/>
              </a:rPr>
              <a:t>点、在组织部会议室、各乡镇组织委员参加，语言简洁凝练，符合</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党政机关公文格式</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要求</a:t>
            </a:r>
          </a:p>
        </p:txBody>
      </p:sp>
      <p:cxnSp>
        <p:nvCxnSpPr>
          <p:cNvPr id="11" name="直线箭头连接符 10">
            <a:extLst>
              <a:ext uri="{FF2B5EF4-FFF2-40B4-BE49-F238E27FC236}">
                <a16:creationId xmlns:a16="http://schemas.microsoft.com/office/drawing/2014/main" id="{9251B50D-D2B0-7D9C-73A1-54C74906F77C}"/>
              </a:ext>
            </a:extLst>
          </p:cNvPr>
          <p:cNvCxnSpPr/>
          <p:nvPr/>
        </p:nvCxnSpPr>
        <p:spPr>
          <a:xfrm>
            <a:off x="2769851" y="3507588"/>
            <a:ext cx="1" cy="415804"/>
          </a:xfrm>
          <a:prstGeom prst="straightConnector1">
            <a:avLst/>
          </a:prstGeom>
          <a:ln w="762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B45F8D52-513F-FC7C-0842-2BA4AFD79003}"/>
              </a:ext>
            </a:extLst>
          </p:cNvPr>
          <p:cNvSpPr txBox="1"/>
          <p:nvPr/>
        </p:nvSpPr>
        <p:spPr>
          <a:xfrm>
            <a:off x="6094344" y="1581374"/>
            <a:ext cx="6097656" cy="1713674"/>
          </a:xfrm>
          <a:prstGeom prst="rect">
            <a:avLst/>
          </a:prstGeom>
          <a:noFill/>
          <a:ln>
            <a:solidFill>
              <a:schemeClr val="accent2">
                <a:lumMod val="75000"/>
              </a:schemeClr>
            </a:solidFill>
          </a:ln>
        </p:spPr>
        <p:txBody>
          <a:bodyPr wrap="square">
            <a:spAutoFit/>
          </a:bodyPr>
          <a:lstStyle/>
          <a:p>
            <a:pPr>
              <a:lnSpc>
                <a:spcPct val="150000"/>
              </a:lnSpc>
            </a:pPr>
            <a:r>
              <a:rPr lang="zh-CN" altLang="en-US" b="1" dirty="0">
                <a:effectLst/>
                <a:latin typeface="Microsoft YaHei" panose="020B0503020204020204" pitchFamily="34" charset="-122"/>
                <a:ea typeface="Microsoft YaHei" panose="020B0503020204020204" pitchFamily="34" charset="-122"/>
              </a:rPr>
              <a:t>报告类</a:t>
            </a:r>
            <a:r>
              <a:rPr lang="zh-CN" altLang="en-US" dirty="0">
                <a:effectLst/>
                <a:latin typeface="Microsoft YaHei" panose="020B0503020204020204" pitchFamily="34" charset="-122"/>
                <a:ea typeface="Microsoft YaHei" panose="020B0503020204020204" pitchFamily="34" charset="-122"/>
              </a:rPr>
              <a:t>：写一份（单位</a:t>
            </a:r>
            <a:r>
              <a:rPr lang="en-US" altLang="zh-CN" dirty="0">
                <a:effectLst/>
                <a:latin typeface="Microsoft YaHei" panose="020B0503020204020204" pitchFamily="34" charset="-122"/>
                <a:ea typeface="Microsoft YaHei" panose="020B0503020204020204" pitchFamily="34" charset="-122"/>
              </a:rPr>
              <a:t>》2024</a:t>
            </a:r>
            <a:r>
              <a:rPr lang="zh-CN" altLang="en-US" dirty="0">
                <a:effectLst/>
                <a:latin typeface="Microsoft YaHei" panose="020B0503020204020204" pitchFamily="34" charset="-122"/>
                <a:ea typeface="Microsoft YaHei" panose="020B0503020204020204" pitchFamily="34" charset="-122"/>
              </a:rPr>
              <a:t>年度（某项工作）的工作报告，要求包含（具体成果</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尚需改进的问题）、（改进措施）三个部分，参照最新政策文件进行表述，字数控制在</a:t>
            </a:r>
            <a:r>
              <a:rPr lang="en-US" altLang="zh-CN" dirty="0">
                <a:effectLst/>
                <a:latin typeface="Microsoft YaHei" panose="020B0503020204020204" pitchFamily="34" charset="-122"/>
                <a:ea typeface="Microsoft YaHei" panose="020B0503020204020204" pitchFamily="34" charset="-122"/>
              </a:rPr>
              <a:t>1200</a:t>
            </a:r>
            <a:r>
              <a:rPr lang="zh-CN" altLang="en-US" dirty="0">
                <a:effectLst/>
                <a:latin typeface="Microsoft YaHei" panose="020B0503020204020204" pitchFamily="34" charset="-122"/>
                <a:ea typeface="Microsoft YaHei" panose="020B0503020204020204" pitchFamily="34" charset="-122"/>
              </a:rPr>
              <a:t>字以内。</a:t>
            </a:r>
          </a:p>
        </p:txBody>
      </p:sp>
      <p:sp>
        <p:nvSpPr>
          <p:cNvPr id="14" name="文本框 13">
            <a:extLst>
              <a:ext uri="{FF2B5EF4-FFF2-40B4-BE49-F238E27FC236}">
                <a16:creationId xmlns:a16="http://schemas.microsoft.com/office/drawing/2014/main" id="{3686257C-39C2-AD33-0B2C-46D4CBD27511}"/>
              </a:ext>
            </a:extLst>
          </p:cNvPr>
          <p:cNvSpPr txBox="1"/>
          <p:nvPr/>
        </p:nvSpPr>
        <p:spPr>
          <a:xfrm>
            <a:off x="6094344" y="4144203"/>
            <a:ext cx="5717932" cy="1712200"/>
          </a:xfrm>
          <a:prstGeom prst="rect">
            <a:avLst/>
          </a:prstGeom>
          <a:noFill/>
          <a:ln>
            <a:solidFill>
              <a:schemeClr val="accent2">
                <a:lumMod val="75000"/>
              </a:schemeClr>
            </a:solidFill>
          </a:ln>
        </p:spPr>
        <p:txBody>
          <a:bodyPr wrap="square">
            <a:spAutoFit/>
          </a:bodyPr>
          <a:lstStyle/>
          <a:p>
            <a:pPr>
              <a:lnSpc>
                <a:spcPct val="150000"/>
              </a:lnSpc>
            </a:pP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写一份</a:t>
            </a:r>
            <a:r>
              <a:rPr lang="en-US" altLang="zh-CN" dirty="0">
                <a:latin typeface="Microsoft YaHei" panose="020B0503020204020204" pitchFamily="34" charset="-122"/>
                <a:ea typeface="Microsoft YaHei" panose="020B0503020204020204" pitchFamily="34" charset="-122"/>
              </a:rPr>
              <a:t>xx </a:t>
            </a:r>
            <a:r>
              <a:rPr lang="zh-CN" altLang="en-US" dirty="0">
                <a:latin typeface="Microsoft YaHei" panose="020B0503020204020204" pitchFamily="34" charset="-122"/>
                <a:ea typeface="Microsoft YaHei" panose="020B0503020204020204" pitchFamily="34" charset="-122"/>
              </a:rPr>
              <a:t>县 </a:t>
            </a:r>
            <a:r>
              <a:rPr lang="en-US" altLang="zh-CN" dirty="0">
                <a:latin typeface="Microsoft YaHei" panose="020B0503020204020204" pitchFamily="34" charset="-122"/>
                <a:ea typeface="Microsoft YaHei" panose="020B0503020204020204" pitchFamily="34" charset="-122"/>
              </a:rPr>
              <a:t>2024</a:t>
            </a:r>
            <a:r>
              <a:rPr lang="zh-CN" altLang="en-US" dirty="0">
                <a:latin typeface="Microsoft YaHei" panose="020B0503020204020204" pitchFamily="34" charset="-122"/>
                <a:ea typeface="Microsoft YaHei" panose="020B0503020204020204" pitchFamily="34" charset="-122"/>
              </a:rPr>
              <a:t>年度住房安全保障工作报告，要求引用</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住房安全保障法</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的条款，包含政策落实情况、排查与整改情况、资金使用情况、工作成效与未来计划、具体措施与成效，将近三年数据进行对比</a:t>
            </a:r>
            <a:r>
              <a:rPr lang="zh-CN" altLang="en-US" dirty="0">
                <a:effectLst/>
                <a:latin typeface="Helvetica" pitchFamily="2" charset="0"/>
              </a:rPr>
              <a:t>。</a:t>
            </a:r>
          </a:p>
        </p:txBody>
      </p:sp>
      <p:cxnSp>
        <p:nvCxnSpPr>
          <p:cNvPr id="17" name="直线箭头连接符 16">
            <a:extLst>
              <a:ext uri="{FF2B5EF4-FFF2-40B4-BE49-F238E27FC236}">
                <a16:creationId xmlns:a16="http://schemas.microsoft.com/office/drawing/2014/main" id="{D1CCE871-C422-15F7-E49B-6637B1210894}"/>
              </a:ext>
            </a:extLst>
          </p:cNvPr>
          <p:cNvCxnSpPr/>
          <p:nvPr/>
        </p:nvCxnSpPr>
        <p:spPr>
          <a:xfrm>
            <a:off x="9143172" y="3522583"/>
            <a:ext cx="1" cy="415804"/>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548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C178143-64FB-EF07-64A9-EED81DD25443}"/>
              </a:ext>
            </a:extLst>
          </p:cNvPr>
          <p:cNvSpPr txBox="1"/>
          <p:nvPr/>
        </p:nvSpPr>
        <p:spPr>
          <a:xfrm>
            <a:off x="5179005" y="1000918"/>
            <a:ext cx="3959738" cy="769441"/>
          </a:xfrm>
          <a:prstGeom prst="rect">
            <a:avLst/>
          </a:prstGeom>
          <a:noFill/>
        </p:spPr>
        <p:txBody>
          <a:bodyPr wrap="none" rtlCol="0">
            <a:spAutoFit/>
          </a:bodyPr>
          <a:lstStyle/>
          <a:p>
            <a:r>
              <a:rPr kumimoji="1" lang="zh-CN" altLang="en-US" sz="2400" b="1" dirty="0">
                <a:latin typeface="Microsoft YaHei" panose="020B0503020204020204" pitchFamily="34" charset="-122"/>
                <a:ea typeface="Microsoft YaHei" panose="020B0503020204020204" pitchFamily="34" charset="-122"/>
                <a:cs typeface="Arial" panose="020B0604020202020204" pitchFamily="34" charset="0"/>
              </a:rPr>
              <a:t>什么是大语言模型</a:t>
            </a:r>
            <a:endPar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endParaRPr>
          </a:p>
          <a:p>
            <a:r>
              <a:rPr kumimoji="1" lang="en-US" altLang="zh-CN" sz="2000" b="1" dirty="0">
                <a:solidFill>
                  <a:schemeClr val="bg1">
                    <a:lumMod val="65000"/>
                  </a:schemeClr>
                </a:solidFill>
                <a:latin typeface="Arial" panose="020B0604020202020204" pitchFamily="34" charset="0"/>
                <a:cs typeface="Arial" panose="020B0604020202020204" pitchFamily="34" charset="0"/>
              </a:rPr>
              <a:t>What is Large Language Model</a:t>
            </a:r>
            <a:endParaRPr kumimoji="1" lang="zh-CN" altLang="en-US" sz="2000" b="1" dirty="0">
              <a:solidFill>
                <a:schemeClr val="bg1">
                  <a:lumMod val="65000"/>
                </a:schemeClr>
              </a:solidFill>
              <a:latin typeface="Arial" panose="020B0604020202020204" pitchFamily="34" charset="0"/>
              <a:cs typeface="Arial" panose="020B0604020202020204" pitchFamily="34" charset="0"/>
            </a:endParaRPr>
          </a:p>
        </p:txBody>
      </p:sp>
      <p:sp>
        <p:nvSpPr>
          <p:cNvPr id="6" name="矩形 5">
            <a:extLst>
              <a:ext uri="{FF2B5EF4-FFF2-40B4-BE49-F238E27FC236}">
                <a16:creationId xmlns:a16="http://schemas.microsoft.com/office/drawing/2014/main" id="{9B5395EF-415F-FEA0-82F9-1BA9529F25DF}"/>
              </a:ext>
            </a:extLst>
          </p:cNvPr>
          <p:cNvSpPr/>
          <p:nvPr/>
        </p:nvSpPr>
        <p:spPr>
          <a:xfrm>
            <a:off x="0" y="0"/>
            <a:ext cx="3241592" cy="685800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3200" b="1" dirty="0">
                <a:latin typeface="Arial" panose="020B0604020202020204" pitchFamily="34" charset="0"/>
                <a:cs typeface="Arial" panose="020B0604020202020204" pitchFamily="34" charset="0"/>
              </a:rPr>
              <a:t>Table</a:t>
            </a:r>
            <a:r>
              <a:rPr kumimoji="1" lang="zh-CN" altLang="en-US" sz="3200" b="1" dirty="0">
                <a:latin typeface="Arial" panose="020B0604020202020204" pitchFamily="34" charset="0"/>
                <a:cs typeface="Arial" panose="020B0604020202020204" pitchFamily="34" charset="0"/>
              </a:rPr>
              <a:t> </a:t>
            </a:r>
            <a:r>
              <a:rPr kumimoji="1" lang="en-US" altLang="zh-CN" sz="3200" b="1" dirty="0">
                <a:latin typeface="Arial" panose="020B0604020202020204" pitchFamily="34" charset="0"/>
                <a:cs typeface="Arial" panose="020B0604020202020204" pitchFamily="34" charset="0"/>
              </a:rPr>
              <a:t>of Contents</a:t>
            </a:r>
            <a:endParaRPr kumimoji="1" lang="zh-CN" altLang="en-US" sz="3200" b="1" dirty="0">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4EDD387D-9100-0EF4-3203-68239BB8BC3B}"/>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9" name="椭圆 8">
            <a:extLst>
              <a:ext uri="{FF2B5EF4-FFF2-40B4-BE49-F238E27FC236}">
                <a16:creationId xmlns:a16="http://schemas.microsoft.com/office/drawing/2014/main" id="{20500A67-EE8B-3FD7-B118-9233204DC3E7}"/>
              </a:ext>
            </a:extLst>
          </p:cNvPr>
          <p:cNvSpPr/>
          <p:nvPr/>
        </p:nvSpPr>
        <p:spPr>
          <a:xfrm>
            <a:off x="4466021" y="1095767"/>
            <a:ext cx="642806" cy="624254"/>
          </a:xfrm>
          <a:prstGeom prst="ellipse">
            <a:avLst/>
          </a:prstGeom>
          <a:solidFill>
            <a:srgbClr val="C0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Arial" panose="020B0604020202020204" pitchFamily="34" charset="0"/>
                <a:cs typeface="Arial" panose="020B0604020202020204" pitchFamily="34" charset="0"/>
              </a:rPr>
              <a:t>1</a:t>
            </a:r>
            <a:endParaRPr kumimoji="1" lang="zh-CN" altLang="en-US" sz="2400" b="1"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D12FD5D6-7565-9940-F14A-B232BE432C90}"/>
              </a:ext>
            </a:extLst>
          </p:cNvPr>
          <p:cNvSpPr txBox="1"/>
          <p:nvPr/>
        </p:nvSpPr>
        <p:spPr>
          <a:xfrm>
            <a:off x="5179005" y="2316519"/>
            <a:ext cx="2568332" cy="769441"/>
          </a:xfrm>
          <a:prstGeom prst="rect">
            <a:avLst/>
          </a:prstGeom>
          <a:noFill/>
        </p:spPr>
        <p:txBody>
          <a:bodyPr wrap="none" rtlCol="0">
            <a:spAutoFit/>
          </a:bodyPr>
          <a:lstStyle/>
          <a:p>
            <a:r>
              <a:rPr kumimoji="1" lang="zh-CN" altLang="en-US" sz="2400" b="1" dirty="0">
                <a:latin typeface="Microsoft YaHei" panose="020B0503020204020204" pitchFamily="34" charset="-122"/>
                <a:ea typeface="Microsoft YaHei" panose="020B0503020204020204" pitchFamily="34" charset="-122"/>
                <a:cs typeface="Arial" panose="020B0604020202020204" pitchFamily="34" charset="0"/>
              </a:rPr>
              <a:t>大模型能干什么</a:t>
            </a:r>
            <a:endPar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endParaRPr>
          </a:p>
          <a:p>
            <a:r>
              <a:rPr kumimoji="1" lang="en-US" altLang="zh-CN" sz="2000" b="1" dirty="0">
                <a:solidFill>
                  <a:schemeClr val="bg1">
                    <a:lumMod val="65000"/>
                  </a:schemeClr>
                </a:solidFill>
                <a:latin typeface="Microsoft YaHei" panose="020B0503020204020204" pitchFamily="34" charset="-122"/>
                <a:ea typeface="Microsoft YaHei" panose="020B0503020204020204" pitchFamily="34" charset="-122"/>
                <a:cs typeface="Arial" panose="020B0604020202020204" pitchFamily="34" charset="0"/>
              </a:rPr>
              <a:t>What can LLMs do</a:t>
            </a:r>
            <a:endParaRPr kumimoji="1" lang="zh-CN" altLang="en-US" sz="2000" b="1" dirty="0">
              <a:solidFill>
                <a:schemeClr val="bg1">
                  <a:lumMod val="65000"/>
                </a:schemeClr>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1" name="椭圆 10">
            <a:extLst>
              <a:ext uri="{FF2B5EF4-FFF2-40B4-BE49-F238E27FC236}">
                <a16:creationId xmlns:a16="http://schemas.microsoft.com/office/drawing/2014/main" id="{34247F75-EB67-5809-8143-0DE1F6E8FEF2}"/>
              </a:ext>
            </a:extLst>
          </p:cNvPr>
          <p:cNvSpPr/>
          <p:nvPr/>
        </p:nvSpPr>
        <p:spPr>
          <a:xfrm>
            <a:off x="4475959" y="2316519"/>
            <a:ext cx="642806" cy="624253"/>
          </a:xfrm>
          <a:prstGeom prst="ellipse">
            <a:avLst/>
          </a:prstGeom>
          <a:solidFill>
            <a:srgbClr val="C0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Arial" panose="020B0604020202020204" pitchFamily="34" charset="0"/>
                <a:cs typeface="Arial" panose="020B0604020202020204" pitchFamily="34" charset="0"/>
              </a:rPr>
              <a:t>2</a:t>
            </a:r>
            <a:endParaRPr kumimoji="1" lang="zh-CN" altLang="en-US" sz="2400" b="1" dirty="0">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0536981E-6E82-080C-4C9C-15F742072BBA}"/>
              </a:ext>
            </a:extLst>
          </p:cNvPr>
          <p:cNvSpPr txBox="1"/>
          <p:nvPr/>
        </p:nvSpPr>
        <p:spPr>
          <a:xfrm>
            <a:off x="5179005" y="3453394"/>
            <a:ext cx="5585073" cy="1077218"/>
          </a:xfrm>
          <a:prstGeom prst="rect">
            <a:avLst/>
          </a:prstGeom>
          <a:noFill/>
        </p:spPr>
        <p:txBody>
          <a:bodyPr wrap="square" rtlCol="0">
            <a:spAutoFit/>
          </a:bodyPr>
          <a:lstStyle/>
          <a:p>
            <a:r>
              <a:rPr kumimoji="1" lang="zh-CN" altLang="en-US" sz="2400" b="1" dirty="0">
                <a:latin typeface="Microsoft YaHei" panose="020B0503020204020204" pitchFamily="34" charset="-122"/>
                <a:ea typeface="Microsoft YaHei" panose="020B0503020204020204" pitchFamily="34" charset="-122"/>
                <a:cs typeface="Arial" panose="020B0604020202020204" pitchFamily="34" charset="0"/>
              </a:rPr>
              <a:t>怎样在日常工作使用大模型</a:t>
            </a:r>
            <a:endPar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endParaRPr>
          </a:p>
          <a:p>
            <a:r>
              <a:rPr kumimoji="1" lang="en-US" altLang="zh-CN" sz="2000" b="1" dirty="0">
                <a:solidFill>
                  <a:schemeClr val="bg1">
                    <a:lumMod val="65000"/>
                  </a:schemeClr>
                </a:solidFill>
                <a:latin typeface="Arial" panose="020B0604020202020204" pitchFamily="34" charset="0"/>
                <a:cs typeface="Arial" panose="020B0604020202020204" pitchFamily="34" charset="0"/>
              </a:rPr>
              <a:t>How can LLM be effectively utilized in daily life and work</a:t>
            </a:r>
            <a:endParaRPr kumimoji="1" lang="zh-CN" altLang="en-US" sz="2000" b="1" dirty="0">
              <a:solidFill>
                <a:schemeClr val="bg1">
                  <a:lumMod val="65000"/>
                </a:schemeClr>
              </a:solidFill>
              <a:latin typeface="Arial" panose="020B0604020202020204" pitchFamily="34" charset="0"/>
              <a:cs typeface="Arial" panose="020B0604020202020204" pitchFamily="34" charset="0"/>
            </a:endParaRPr>
          </a:p>
        </p:txBody>
      </p:sp>
      <p:sp>
        <p:nvSpPr>
          <p:cNvPr id="15" name="椭圆 14">
            <a:extLst>
              <a:ext uri="{FF2B5EF4-FFF2-40B4-BE49-F238E27FC236}">
                <a16:creationId xmlns:a16="http://schemas.microsoft.com/office/drawing/2014/main" id="{B527E7D5-A08A-02DF-A5A1-58A9413E8935}"/>
              </a:ext>
            </a:extLst>
          </p:cNvPr>
          <p:cNvSpPr/>
          <p:nvPr/>
        </p:nvSpPr>
        <p:spPr>
          <a:xfrm>
            <a:off x="4485898" y="3567087"/>
            <a:ext cx="632867" cy="619753"/>
          </a:xfrm>
          <a:prstGeom prst="ellipse">
            <a:avLst/>
          </a:prstGeom>
          <a:solidFill>
            <a:srgbClr val="C0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Arial" panose="020B0604020202020204" pitchFamily="34" charset="0"/>
                <a:cs typeface="Arial" panose="020B0604020202020204" pitchFamily="34" charset="0"/>
              </a:rPr>
              <a:t>3</a:t>
            </a:r>
            <a:endParaRPr kumimoji="1" lang="zh-CN" altLang="en-US" sz="2400" b="1" dirty="0">
              <a:latin typeface="Arial" panose="020B0604020202020204" pitchFamily="34" charset="0"/>
              <a:cs typeface="Arial" panose="020B0604020202020204" pitchFamily="34" charset="0"/>
            </a:endParaRPr>
          </a:p>
        </p:txBody>
      </p:sp>
      <p:sp>
        <p:nvSpPr>
          <p:cNvPr id="4" name="文本框 3">
            <a:extLst>
              <a:ext uri="{FF2B5EF4-FFF2-40B4-BE49-F238E27FC236}">
                <a16:creationId xmlns:a16="http://schemas.microsoft.com/office/drawing/2014/main" id="{3A70EB7D-2946-B6B0-E53A-3B6C9189EA90}"/>
              </a:ext>
            </a:extLst>
          </p:cNvPr>
          <p:cNvSpPr txBox="1"/>
          <p:nvPr/>
        </p:nvSpPr>
        <p:spPr>
          <a:xfrm>
            <a:off x="5179005" y="4813155"/>
            <a:ext cx="5585073" cy="769441"/>
          </a:xfrm>
          <a:prstGeom prst="rect">
            <a:avLst/>
          </a:prstGeom>
          <a:noFill/>
        </p:spPr>
        <p:txBody>
          <a:bodyPr wrap="square" rtlCol="0">
            <a:spAutoFit/>
          </a:bodyPr>
          <a:lstStyle/>
          <a:p>
            <a:r>
              <a:rPr kumimoji="1" lang="zh-CN" altLang="en-US" sz="2400" b="1" dirty="0">
                <a:latin typeface="Microsoft YaHei" panose="020B0503020204020204" pitchFamily="34" charset="-122"/>
                <a:ea typeface="Microsoft YaHei" panose="020B0503020204020204" pitchFamily="34" charset="-122"/>
                <a:cs typeface="Arial" panose="020B0604020202020204" pitchFamily="34" charset="0"/>
              </a:rPr>
              <a:t>怎样部署大模型</a:t>
            </a:r>
            <a:endPar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endParaRPr>
          </a:p>
          <a:p>
            <a:r>
              <a:rPr kumimoji="1" lang="en-US" altLang="zh-CN" sz="2000" b="1" dirty="0">
                <a:solidFill>
                  <a:schemeClr val="bg1">
                    <a:lumMod val="65000"/>
                  </a:schemeClr>
                </a:solidFill>
                <a:latin typeface="Arial" panose="020B0604020202020204" pitchFamily="34" charset="0"/>
                <a:cs typeface="Arial" panose="020B0604020202020204" pitchFamily="34" charset="0"/>
              </a:rPr>
              <a:t>How can LLM be deployed in local machines</a:t>
            </a:r>
            <a:endParaRPr kumimoji="1" lang="zh-CN" altLang="en-US" sz="2000" b="1" dirty="0">
              <a:solidFill>
                <a:schemeClr val="bg1">
                  <a:lumMod val="65000"/>
                </a:schemeClr>
              </a:solidFill>
              <a:latin typeface="Arial" panose="020B0604020202020204" pitchFamily="34" charset="0"/>
              <a:cs typeface="Arial" panose="020B0604020202020204" pitchFamily="34" charset="0"/>
            </a:endParaRPr>
          </a:p>
        </p:txBody>
      </p:sp>
      <p:sp>
        <p:nvSpPr>
          <p:cNvPr id="5" name="椭圆 4">
            <a:extLst>
              <a:ext uri="{FF2B5EF4-FFF2-40B4-BE49-F238E27FC236}">
                <a16:creationId xmlns:a16="http://schemas.microsoft.com/office/drawing/2014/main" id="{3208AA0A-417D-553A-0E6B-B9BB98F09D44}"/>
              </a:ext>
            </a:extLst>
          </p:cNvPr>
          <p:cNvSpPr/>
          <p:nvPr/>
        </p:nvSpPr>
        <p:spPr>
          <a:xfrm>
            <a:off x="4485898" y="4926848"/>
            <a:ext cx="632867" cy="619753"/>
          </a:xfrm>
          <a:prstGeom prst="ellipse">
            <a:avLst/>
          </a:prstGeom>
          <a:solidFill>
            <a:srgbClr val="C0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Arial" panose="020B0604020202020204" pitchFamily="34" charset="0"/>
                <a:cs typeface="Arial" panose="020B0604020202020204" pitchFamily="34" charset="0"/>
              </a:rPr>
              <a:t>4</a:t>
            </a:r>
            <a:endParaRPr kumimoji="1" lang="zh-CN" altLang="en-US"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56117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C06DB-10D7-302A-7024-BBD589B475C5}"/>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867C9FBC-B657-FB01-9989-5CD3E0CAEC58}"/>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C83FCFA5-CF25-5110-726A-CFE40E9E42C6}"/>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58360A78-5F9A-6094-CBFB-41C9F843576F}"/>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3" name="文本框 2">
            <a:extLst>
              <a:ext uri="{FF2B5EF4-FFF2-40B4-BE49-F238E27FC236}">
                <a16:creationId xmlns:a16="http://schemas.microsoft.com/office/drawing/2014/main" id="{87410A70-4F46-1A4D-AEE7-4BD0B4796A03}"/>
              </a:ext>
            </a:extLst>
          </p:cNvPr>
          <p:cNvSpPr txBox="1"/>
          <p:nvPr/>
        </p:nvSpPr>
        <p:spPr>
          <a:xfrm>
            <a:off x="263491" y="839927"/>
            <a:ext cx="1415772" cy="461665"/>
          </a:xfrm>
          <a:prstGeom prst="rect">
            <a:avLst/>
          </a:prstGeom>
          <a:noFill/>
        </p:spPr>
        <p:txBody>
          <a:bodyPr wrap="none" rtlCol="0">
            <a:spAutoFit/>
          </a:bodyPr>
          <a:lstStyle/>
          <a:p>
            <a:r>
              <a:rPr kumimoji="1" lang="zh-CN" altLang="en-US" sz="2400" b="1" dirty="0">
                <a:latin typeface="Microsoft YaHei" panose="020B0503020204020204" pitchFamily="34" charset="-122"/>
                <a:ea typeface="Microsoft YaHei" panose="020B0503020204020204" pitchFamily="34" charset="-122"/>
              </a:rPr>
              <a:t>公文写作</a:t>
            </a:r>
          </a:p>
        </p:txBody>
      </p:sp>
      <p:sp>
        <p:nvSpPr>
          <p:cNvPr id="8" name="文本框 7">
            <a:extLst>
              <a:ext uri="{FF2B5EF4-FFF2-40B4-BE49-F238E27FC236}">
                <a16:creationId xmlns:a16="http://schemas.microsoft.com/office/drawing/2014/main" id="{CAC73271-6701-F625-90DF-FCF6454A8AA3}"/>
              </a:ext>
            </a:extLst>
          </p:cNvPr>
          <p:cNvSpPr txBox="1"/>
          <p:nvPr/>
        </p:nvSpPr>
        <p:spPr>
          <a:xfrm>
            <a:off x="263491" y="1581374"/>
            <a:ext cx="5644702" cy="2120902"/>
          </a:xfrm>
          <a:prstGeom prst="rect">
            <a:avLst/>
          </a:prstGeom>
          <a:noFill/>
          <a:ln>
            <a:solidFill>
              <a:schemeClr val="accent6">
                <a:lumMod val="40000"/>
                <a:lumOff val="60000"/>
              </a:schemeClr>
            </a:solidFill>
          </a:ln>
        </p:spPr>
        <p:txBody>
          <a:bodyPr wrap="square">
            <a:spAutoFit/>
          </a:bodyPr>
          <a:lstStyle/>
          <a:p>
            <a:pPr>
              <a:lnSpc>
                <a:spcPct val="150000"/>
              </a:lnSpc>
            </a:pPr>
            <a:r>
              <a:rPr lang="zh-CN" altLang="en-US" b="1" dirty="0">
                <a:latin typeface="Microsoft YaHei" panose="020B0503020204020204" pitchFamily="34" charset="-122"/>
                <a:ea typeface="Microsoft YaHei" panose="020B0503020204020204" pitchFamily="34" charset="-122"/>
              </a:rPr>
              <a:t>请示类</a:t>
            </a:r>
            <a:r>
              <a:rPr lang="zh-CN" altLang="en-US" dirty="0">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假设我是（单位）的，请你帮我写一份以单位的名义向（上级部门名称）提交关于（具体事项</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的请示，要阐明（请示的背景）、（请示的具体内容）、（我们采建议的方案），结尾使用</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妥否，请批示</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等规范用</a:t>
            </a:r>
            <a:r>
              <a:rPr lang="zh-CN" altLang="en-US" dirty="0">
                <a:latin typeface="Microsoft YaHei" panose="020B0503020204020204" pitchFamily="34" charset="-122"/>
                <a:ea typeface="Microsoft YaHei" panose="020B0503020204020204" pitchFamily="34" charset="-122"/>
              </a:rPr>
              <a:t>语。</a:t>
            </a:r>
          </a:p>
        </p:txBody>
      </p:sp>
      <p:sp>
        <p:nvSpPr>
          <p:cNvPr id="10" name="文本框 9">
            <a:extLst>
              <a:ext uri="{FF2B5EF4-FFF2-40B4-BE49-F238E27FC236}">
                <a16:creationId xmlns:a16="http://schemas.microsoft.com/office/drawing/2014/main" id="{6824E777-057E-A7C8-0788-F3FBB5A8B149}"/>
              </a:ext>
            </a:extLst>
          </p:cNvPr>
          <p:cNvSpPr txBox="1"/>
          <p:nvPr/>
        </p:nvSpPr>
        <p:spPr>
          <a:xfrm>
            <a:off x="190261" y="4144203"/>
            <a:ext cx="5717932" cy="1705403"/>
          </a:xfrm>
          <a:prstGeom prst="rect">
            <a:avLst/>
          </a:prstGeom>
          <a:noFill/>
          <a:ln>
            <a:solidFill>
              <a:schemeClr val="accent6">
                <a:lumMod val="40000"/>
                <a:lumOff val="60000"/>
              </a:schemeClr>
            </a:solidFill>
          </a:ln>
        </p:spPr>
        <p:txBody>
          <a:bodyPr wrap="square">
            <a:spAutoFit/>
          </a:bodyPr>
          <a:lstStyle/>
          <a:p>
            <a:pPr>
              <a:lnSpc>
                <a:spcPct val="150000"/>
              </a:lnSpc>
            </a:pPr>
            <a:r>
              <a:rPr lang="zh-CN" altLang="en-US" dirty="0">
                <a:latin typeface="Microsoft YaHei" panose="020B0503020204020204" pitchFamily="34" charset="-122"/>
                <a:ea typeface="Microsoft YaHei" panose="020B0503020204020204" pitchFamily="34" charset="-122"/>
              </a:rPr>
              <a:t>假设我是</a:t>
            </a:r>
            <a:r>
              <a:rPr lang="en-US" altLang="zh-CN" dirty="0">
                <a:latin typeface="Microsoft YaHei" panose="020B0503020204020204" pitchFamily="34" charset="-122"/>
                <a:ea typeface="Microsoft YaHei" panose="020B0503020204020204" pitchFamily="34" charset="-122"/>
              </a:rPr>
              <a:t>x</a:t>
            </a:r>
            <a:r>
              <a:rPr lang="zh-CN" altLang="en-US" dirty="0">
                <a:latin typeface="Microsoft YaHei" panose="020B0503020204020204" pitchFamily="34" charset="-122"/>
                <a:ea typeface="Microsoft YaHei" panose="020B0503020204020204" pitchFamily="34" charset="-122"/>
              </a:rPr>
              <a:t>区民政局的，请你帮我写一份以</a:t>
            </a:r>
            <a:r>
              <a:rPr lang="en-US" altLang="zh-CN" dirty="0">
                <a:latin typeface="Microsoft YaHei" panose="020B0503020204020204" pitchFamily="34" charset="-122"/>
                <a:ea typeface="Microsoft YaHei" panose="020B0503020204020204" pitchFamily="34" charset="-122"/>
              </a:rPr>
              <a:t>xx </a:t>
            </a:r>
            <a:r>
              <a:rPr lang="zh-CN" altLang="en-US" dirty="0">
                <a:latin typeface="Microsoft YaHei" panose="020B0503020204020204" pitchFamily="34" charset="-122"/>
                <a:ea typeface="Microsoft YaHei" panose="020B0503020204020204" pitchFamily="34" charset="-122"/>
              </a:rPr>
              <a:t>区民政局的名义向区人民政府提交关于购置一批社保中心的电脑的请示，需说明现有电脑老化现状、申请经费</a:t>
            </a:r>
            <a:r>
              <a:rPr lang="en-US" altLang="zh-CN" dirty="0">
                <a:latin typeface="Microsoft YaHei" panose="020B0503020204020204" pitchFamily="34" charset="-122"/>
                <a:ea typeface="Microsoft YaHei" panose="020B0503020204020204" pitchFamily="34" charset="-122"/>
              </a:rPr>
              <a:t>50</a:t>
            </a:r>
            <a:r>
              <a:rPr lang="zh-CN" altLang="en-US" dirty="0">
                <a:latin typeface="Microsoft YaHei" panose="020B0503020204020204" pitchFamily="34" charset="-122"/>
                <a:ea typeface="Microsoft YaHei" panose="020B0503020204020204" pitchFamily="34" charset="-122"/>
              </a:rPr>
              <a:t>元、公开招标采购计划，附设备清单及预算表</a:t>
            </a:r>
          </a:p>
        </p:txBody>
      </p:sp>
      <p:cxnSp>
        <p:nvCxnSpPr>
          <p:cNvPr id="11" name="直线箭头连接符 10">
            <a:extLst>
              <a:ext uri="{FF2B5EF4-FFF2-40B4-BE49-F238E27FC236}">
                <a16:creationId xmlns:a16="http://schemas.microsoft.com/office/drawing/2014/main" id="{C112F8BB-090F-CF0F-F95B-52FA48CE7452}"/>
              </a:ext>
            </a:extLst>
          </p:cNvPr>
          <p:cNvCxnSpPr/>
          <p:nvPr/>
        </p:nvCxnSpPr>
        <p:spPr>
          <a:xfrm>
            <a:off x="2769851" y="3507588"/>
            <a:ext cx="1" cy="415804"/>
          </a:xfrm>
          <a:prstGeom prst="straightConnector1">
            <a:avLst/>
          </a:prstGeom>
          <a:ln w="762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AD738B8E-3D83-4409-8959-69F6FA81A099}"/>
              </a:ext>
            </a:extLst>
          </p:cNvPr>
          <p:cNvSpPr txBox="1"/>
          <p:nvPr/>
        </p:nvSpPr>
        <p:spPr>
          <a:xfrm>
            <a:off x="6094344" y="1581374"/>
            <a:ext cx="6097656" cy="1705403"/>
          </a:xfrm>
          <a:prstGeom prst="rect">
            <a:avLst/>
          </a:prstGeom>
          <a:noFill/>
          <a:ln>
            <a:solidFill>
              <a:schemeClr val="accent2">
                <a:lumMod val="75000"/>
              </a:schemeClr>
            </a:solidFill>
          </a:ln>
        </p:spPr>
        <p:txBody>
          <a:bodyPr wrap="square">
            <a:spAutoFit/>
          </a:bodyPr>
          <a:lstStyle/>
          <a:p>
            <a:pPr>
              <a:lnSpc>
                <a:spcPct val="150000"/>
              </a:lnSpc>
            </a:pPr>
            <a:r>
              <a:rPr lang="zh-CN" altLang="en-US" b="1" dirty="0">
                <a:latin typeface="Microsoft YaHei" panose="020B0503020204020204" pitchFamily="34" charset="-122"/>
                <a:ea typeface="Microsoft YaHei" panose="020B0503020204020204" pitchFamily="34" charset="-122"/>
              </a:rPr>
              <a:t>调研报告</a:t>
            </a:r>
            <a:r>
              <a:rPr lang="zh-CN" altLang="en-US" dirty="0">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写一份关于（调研主题</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的调研报告，结构含（当前现状分析），［当前存在的问题</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建议措施</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三部分，需引用（具体的数据）、（多维度对比）、（典型案例），不能用主观臆断表达，要采用图表</a:t>
            </a:r>
          </a:p>
        </p:txBody>
      </p:sp>
      <p:sp>
        <p:nvSpPr>
          <p:cNvPr id="14" name="文本框 13">
            <a:extLst>
              <a:ext uri="{FF2B5EF4-FFF2-40B4-BE49-F238E27FC236}">
                <a16:creationId xmlns:a16="http://schemas.microsoft.com/office/drawing/2014/main" id="{FDA2911D-6710-3CE0-6099-0CDAFF4A4F5B}"/>
              </a:ext>
            </a:extLst>
          </p:cNvPr>
          <p:cNvSpPr txBox="1"/>
          <p:nvPr/>
        </p:nvSpPr>
        <p:spPr>
          <a:xfrm>
            <a:off x="6094344" y="4144203"/>
            <a:ext cx="5717932" cy="2129173"/>
          </a:xfrm>
          <a:prstGeom prst="rect">
            <a:avLst/>
          </a:prstGeom>
          <a:noFill/>
          <a:ln>
            <a:solidFill>
              <a:schemeClr val="accent2">
                <a:lumMod val="75000"/>
              </a:schemeClr>
            </a:solidFill>
          </a:ln>
        </p:spPr>
        <p:txBody>
          <a:bodyPr wrap="square">
            <a:spAutoFit/>
          </a:bodyPr>
          <a:lstStyle/>
          <a:p>
            <a:pPr>
              <a:lnSpc>
                <a:spcPct val="150000"/>
              </a:lnSpc>
            </a:pPr>
            <a:r>
              <a:rPr lang="zh-CN" altLang="en-US" dirty="0">
                <a:effectLst/>
                <a:latin typeface="Microsoft YaHei" panose="020B0503020204020204" pitchFamily="34" charset="-122"/>
                <a:ea typeface="Microsoft YaHei" panose="020B0503020204020204" pitchFamily="34" charset="-122"/>
              </a:rPr>
              <a:t>写一份</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基层医疗机构人才流失问题调研报告</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，引用国家卫健委近三年基层医务人员流失率数据，对比东中西部</a:t>
            </a:r>
            <a:r>
              <a:rPr lang="en-US" altLang="zh-CN" dirty="0">
                <a:effectLst/>
                <a:latin typeface="Microsoft YaHei" panose="020B0503020204020204" pitchFamily="34" charset="-122"/>
                <a:ea typeface="Microsoft YaHei" panose="020B0503020204020204" pitchFamily="34" charset="-122"/>
              </a:rPr>
              <a:t>6</a:t>
            </a:r>
            <a:r>
              <a:rPr lang="zh-CN" altLang="en-US" dirty="0">
                <a:effectLst/>
                <a:latin typeface="Microsoft YaHei" panose="020B0503020204020204" pitchFamily="34" charset="-122"/>
                <a:ea typeface="Microsoft YaHei" panose="020B0503020204020204" pitchFamily="34" charset="-122"/>
              </a:rPr>
              <a:t>个样本县区，分析“薪酬待遇低“职业发展空间有限“工作压力大”等三大痛点，提出完善薪酬激励机制、拓宽职业晋升通道、加强心理健康支持等建议。</a:t>
            </a:r>
          </a:p>
        </p:txBody>
      </p:sp>
      <p:cxnSp>
        <p:nvCxnSpPr>
          <p:cNvPr id="17" name="直线箭头连接符 16">
            <a:extLst>
              <a:ext uri="{FF2B5EF4-FFF2-40B4-BE49-F238E27FC236}">
                <a16:creationId xmlns:a16="http://schemas.microsoft.com/office/drawing/2014/main" id="{55E2C510-4C4B-0394-7BCC-34B40115CED3}"/>
              </a:ext>
            </a:extLst>
          </p:cNvPr>
          <p:cNvCxnSpPr/>
          <p:nvPr/>
        </p:nvCxnSpPr>
        <p:spPr>
          <a:xfrm>
            <a:off x="9143172" y="3522583"/>
            <a:ext cx="1" cy="415804"/>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55000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13AC5-C4B7-DD61-6927-50C7520E58E0}"/>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2B5AA833-9091-7B03-B37B-13CA32DDA95F}"/>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B4618B2F-DB95-A347-661F-159D9B853275}"/>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55F3467A-4CBD-EA8B-B654-40D4C81D7A89}"/>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3" name="文本框 2">
            <a:extLst>
              <a:ext uri="{FF2B5EF4-FFF2-40B4-BE49-F238E27FC236}">
                <a16:creationId xmlns:a16="http://schemas.microsoft.com/office/drawing/2014/main" id="{2A1616AF-686C-A735-8932-8753E83C9B2A}"/>
              </a:ext>
            </a:extLst>
          </p:cNvPr>
          <p:cNvSpPr txBox="1"/>
          <p:nvPr/>
        </p:nvSpPr>
        <p:spPr>
          <a:xfrm>
            <a:off x="263491" y="839927"/>
            <a:ext cx="1415772" cy="461665"/>
          </a:xfrm>
          <a:prstGeom prst="rect">
            <a:avLst/>
          </a:prstGeom>
          <a:noFill/>
        </p:spPr>
        <p:txBody>
          <a:bodyPr wrap="none" rtlCol="0">
            <a:spAutoFit/>
          </a:bodyPr>
          <a:lstStyle/>
          <a:p>
            <a:r>
              <a:rPr kumimoji="1" lang="zh-CN" altLang="en-US" sz="2400" b="1" dirty="0">
                <a:latin typeface="Microsoft YaHei" panose="020B0503020204020204" pitchFamily="34" charset="-122"/>
                <a:ea typeface="Microsoft YaHei" panose="020B0503020204020204" pitchFamily="34" charset="-122"/>
              </a:rPr>
              <a:t>公文写作</a:t>
            </a:r>
          </a:p>
        </p:txBody>
      </p:sp>
      <p:sp>
        <p:nvSpPr>
          <p:cNvPr id="8" name="文本框 7">
            <a:extLst>
              <a:ext uri="{FF2B5EF4-FFF2-40B4-BE49-F238E27FC236}">
                <a16:creationId xmlns:a16="http://schemas.microsoft.com/office/drawing/2014/main" id="{C6EFB3F5-CF3D-06CD-3295-C7D821D1CD78}"/>
              </a:ext>
            </a:extLst>
          </p:cNvPr>
          <p:cNvSpPr txBox="1"/>
          <p:nvPr/>
        </p:nvSpPr>
        <p:spPr>
          <a:xfrm>
            <a:off x="263491" y="1581374"/>
            <a:ext cx="5644702" cy="1705403"/>
          </a:xfrm>
          <a:prstGeom prst="rect">
            <a:avLst/>
          </a:prstGeom>
          <a:noFill/>
          <a:ln>
            <a:solidFill>
              <a:schemeClr val="accent6">
                <a:lumMod val="40000"/>
                <a:lumOff val="60000"/>
              </a:schemeClr>
            </a:solidFill>
          </a:ln>
        </p:spPr>
        <p:txBody>
          <a:bodyPr wrap="square">
            <a:spAutoFit/>
          </a:bodyPr>
          <a:lstStyle/>
          <a:p>
            <a:pPr>
              <a:lnSpc>
                <a:spcPct val="150000"/>
              </a:lnSpc>
            </a:pPr>
            <a:r>
              <a:rPr lang="zh-CN" altLang="en-US" b="1" dirty="0">
                <a:latin typeface="Microsoft YaHei" panose="020B0503020204020204" pitchFamily="34" charset="-122"/>
                <a:ea typeface="Microsoft YaHei" panose="020B0503020204020204" pitchFamily="34" charset="-122"/>
              </a:rPr>
              <a:t>简报</a:t>
            </a:r>
            <a:r>
              <a:rPr lang="zh-CN" altLang="en-US" dirty="0">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撰写（具体单位或某项工作）的工作简报，按</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工作亮点成效）、（创新措施</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、（下一步计划</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的结构排列，数据用同比</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环比增幅表述，核心指标要标红，分三个段落，每段落不超过</a:t>
            </a:r>
            <a:r>
              <a:rPr lang="en-US" altLang="zh-CN" dirty="0">
                <a:effectLst/>
                <a:latin typeface="Microsoft YaHei" panose="020B0503020204020204" pitchFamily="34" charset="-122"/>
                <a:ea typeface="Microsoft YaHei" panose="020B0503020204020204" pitchFamily="34" charset="-122"/>
              </a:rPr>
              <a:t>3</a:t>
            </a:r>
            <a:r>
              <a:rPr lang="zh-CN" altLang="en-US" dirty="0">
                <a:effectLst/>
                <a:latin typeface="Microsoft YaHei" panose="020B0503020204020204" pitchFamily="34" charset="-122"/>
                <a:ea typeface="Microsoft YaHei" panose="020B0503020204020204" pitchFamily="34" charset="-122"/>
              </a:rPr>
              <a:t>行。</a:t>
            </a:r>
            <a:endParaRPr lang="en-US" altLang="zh-CN" dirty="0">
              <a:effectLst/>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63CEE3C1-45F5-8172-4CF3-81DF0E7468E7}"/>
              </a:ext>
            </a:extLst>
          </p:cNvPr>
          <p:cNvSpPr txBox="1"/>
          <p:nvPr/>
        </p:nvSpPr>
        <p:spPr>
          <a:xfrm>
            <a:off x="190261" y="4144203"/>
            <a:ext cx="5717932" cy="1705403"/>
          </a:xfrm>
          <a:prstGeom prst="rect">
            <a:avLst/>
          </a:prstGeom>
          <a:noFill/>
          <a:ln>
            <a:solidFill>
              <a:schemeClr val="accent6">
                <a:lumMod val="40000"/>
                <a:lumOff val="60000"/>
              </a:schemeClr>
            </a:solidFill>
          </a:ln>
        </p:spPr>
        <p:txBody>
          <a:bodyPr wrap="square">
            <a:spAutoFit/>
          </a:bodyPr>
          <a:lstStyle/>
          <a:p>
            <a:pPr>
              <a:lnSpc>
                <a:spcPct val="150000"/>
              </a:lnSpc>
            </a:pPr>
            <a:r>
              <a:rPr lang="zh-CN" altLang="en-US" dirty="0">
                <a:effectLst/>
                <a:latin typeface="Microsoft YaHei" panose="020B0503020204020204" pitchFamily="34" charset="-122"/>
                <a:ea typeface="Microsoft YaHei" panose="020B0503020204020204" pitchFamily="34" charset="-122"/>
              </a:rPr>
              <a:t>撰写市组织部人才扶持工作简报，突出人才受益面已扩大至</a:t>
            </a:r>
            <a:r>
              <a:rPr lang="en-US" altLang="zh-CN" dirty="0">
                <a:effectLst/>
                <a:latin typeface="Microsoft YaHei" panose="020B0503020204020204" pitchFamily="34" charset="-122"/>
                <a:ea typeface="Microsoft YaHei" panose="020B0503020204020204" pitchFamily="34" charset="-122"/>
              </a:rPr>
              <a:t>92%</a:t>
            </a:r>
            <a:r>
              <a:rPr lang="zh-CN" altLang="en-US" dirty="0">
                <a:effectLst/>
                <a:latin typeface="Microsoft YaHei" panose="020B0503020204020204" pitchFamily="34" charset="-122"/>
                <a:ea typeface="Microsoft YaHei" panose="020B0503020204020204" pitchFamily="34" charset="-122"/>
              </a:rPr>
              <a:t>、组织部联合多部门开发的“一键申报”系统正式上线、第四季度开展人才政策精准推送专项行动，用表格展示各扶持政策资金。</a:t>
            </a:r>
          </a:p>
        </p:txBody>
      </p:sp>
      <p:cxnSp>
        <p:nvCxnSpPr>
          <p:cNvPr id="11" name="直线箭头连接符 10">
            <a:extLst>
              <a:ext uri="{FF2B5EF4-FFF2-40B4-BE49-F238E27FC236}">
                <a16:creationId xmlns:a16="http://schemas.microsoft.com/office/drawing/2014/main" id="{C0067375-A704-FD20-4F08-839581571E34}"/>
              </a:ext>
            </a:extLst>
          </p:cNvPr>
          <p:cNvCxnSpPr/>
          <p:nvPr/>
        </p:nvCxnSpPr>
        <p:spPr>
          <a:xfrm>
            <a:off x="2769851" y="3507588"/>
            <a:ext cx="1" cy="415804"/>
          </a:xfrm>
          <a:prstGeom prst="straightConnector1">
            <a:avLst/>
          </a:prstGeom>
          <a:ln w="762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898B47E5-A179-FA14-8A73-53296FC36D3F}"/>
              </a:ext>
            </a:extLst>
          </p:cNvPr>
          <p:cNvSpPr txBox="1"/>
          <p:nvPr/>
        </p:nvSpPr>
        <p:spPr>
          <a:xfrm>
            <a:off x="6094344" y="1581374"/>
            <a:ext cx="6097656" cy="1705403"/>
          </a:xfrm>
          <a:prstGeom prst="rect">
            <a:avLst/>
          </a:prstGeom>
          <a:noFill/>
          <a:ln>
            <a:solidFill>
              <a:schemeClr val="accent2">
                <a:lumMod val="75000"/>
              </a:schemeClr>
            </a:solidFill>
          </a:ln>
        </p:spPr>
        <p:txBody>
          <a:bodyPr wrap="square">
            <a:spAutoFit/>
          </a:bodyPr>
          <a:lstStyle/>
          <a:p>
            <a:pPr>
              <a:lnSpc>
                <a:spcPct val="150000"/>
              </a:lnSpc>
            </a:pPr>
            <a:r>
              <a:rPr lang="zh-CN" altLang="en-US" b="1" dirty="0">
                <a:effectLst/>
                <a:latin typeface="Microsoft YaHei" panose="020B0503020204020204" pitchFamily="34" charset="-122"/>
                <a:ea typeface="Microsoft YaHei" panose="020B0503020204020204" pitchFamily="34" charset="-122"/>
              </a:rPr>
              <a:t>公告：</a:t>
            </a:r>
            <a:r>
              <a:rPr lang="zh-CN" altLang="en-US" dirty="0">
                <a:effectLst/>
                <a:latin typeface="Microsoft YaHei" panose="020B0503020204020204" pitchFamily="34" charset="-122"/>
                <a:ea typeface="Microsoft YaHei" panose="020B0503020204020204" pitchFamily="34" charset="-122"/>
              </a:rPr>
              <a:t>撰写（具体单位</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关于（具体事项</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的公告，阐明（事项的根据）、（事项内容）、</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具体时间</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、（如何查询），使用</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特此公告</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结尾，政策类公告需同步附件扫描件。</a:t>
            </a:r>
          </a:p>
        </p:txBody>
      </p:sp>
      <p:sp>
        <p:nvSpPr>
          <p:cNvPr id="14" name="文本框 13">
            <a:extLst>
              <a:ext uri="{FF2B5EF4-FFF2-40B4-BE49-F238E27FC236}">
                <a16:creationId xmlns:a16="http://schemas.microsoft.com/office/drawing/2014/main" id="{285AFD7A-F32D-EBA2-EB66-30E6E93F64ED}"/>
              </a:ext>
            </a:extLst>
          </p:cNvPr>
          <p:cNvSpPr txBox="1"/>
          <p:nvPr/>
        </p:nvSpPr>
        <p:spPr>
          <a:xfrm>
            <a:off x="6094344" y="4144203"/>
            <a:ext cx="5717932" cy="2120902"/>
          </a:xfrm>
          <a:prstGeom prst="rect">
            <a:avLst/>
          </a:prstGeom>
          <a:noFill/>
          <a:ln>
            <a:solidFill>
              <a:schemeClr val="accent2">
                <a:lumMod val="75000"/>
              </a:schemeClr>
            </a:solidFill>
          </a:ln>
        </p:spPr>
        <p:txBody>
          <a:bodyPr wrap="square">
            <a:spAutoFit/>
          </a:bodyPr>
          <a:lstStyle/>
          <a:p>
            <a:pPr>
              <a:lnSpc>
                <a:spcPct val="150000"/>
              </a:lnSpc>
            </a:pPr>
            <a:r>
              <a:rPr lang="zh-CN" altLang="en-US" dirty="0">
                <a:effectLst/>
                <a:latin typeface="Microsoft YaHei" panose="020B0503020204020204" pitchFamily="34" charset="-122"/>
                <a:ea typeface="Microsoft YaHei" panose="020B0503020204020204" pitchFamily="34" charset="-122"/>
              </a:rPr>
              <a:t>撰写市生态环境局关于调整企业排污许可收费标准的公告，依据</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关于优化排污许可管理的通知</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a:t>
            </a:r>
            <a:r>
              <a:rPr lang="en-US" altLang="zh-CN" dirty="0">
                <a:effectLst/>
                <a:latin typeface="Microsoft YaHei" panose="020B0503020204020204" pitchFamily="34" charset="-122"/>
                <a:ea typeface="Microsoft YaHei" panose="020B0503020204020204" pitchFamily="34" charset="-122"/>
              </a:rPr>
              <a:t>X</a:t>
            </a:r>
            <a:r>
              <a:rPr lang="zh-CN" altLang="en-US" dirty="0">
                <a:effectLst/>
                <a:latin typeface="Microsoft YaHei" panose="020B0503020204020204" pitchFamily="34" charset="-122"/>
                <a:ea typeface="Microsoft YaHei" panose="020B0503020204020204" pitchFamily="34" charset="-122"/>
              </a:rPr>
              <a:t>环规（</a:t>
            </a:r>
            <a:r>
              <a:rPr lang="en-US" altLang="zh-CN" dirty="0">
                <a:effectLst/>
                <a:latin typeface="Microsoft YaHei" panose="020B0503020204020204" pitchFamily="34" charset="-122"/>
                <a:ea typeface="Microsoft YaHei" panose="020B0503020204020204" pitchFamily="34" charset="-122"/>
              </a:rPr>
              <a:t>2023</a:t>
            </a:r>
            <a:r>
              <a:rPr lang="zh-CN" altLang="en-US" dirty="0">
                <a:effectLst/>
                <a:latin typeface="Microsoft YaHei" panose="020B0503020204020204" pitchFamily="34" charset="-122"/>
                <a:ea typeface="Microsoft YaHei" panose="020B0503020204020204" pitchFamily="34" charset="-122"/>
              </a:rPr>
              <a:t>）</a:t>
            </a:r>
            <a:r>
              <a:rPr lang="en-US" altLang="zh-CN" dirty="0">
                <a:effectLst/>
                <a:latin typeface="Microsoft YaHei" panose="020B0503020204020204" pitchFamily="34" charset="-122"/>
                <a:ea typeface="Microsoft YaHei" panose="020B0503020204020204" pitchFamily="34" charset="-122"/>
              </a:rPr>
              <a:t>12</a:t>
            </a:r>
            <a:r>
              <a:rPr lang="zh-CN" altLang="en-US" dirty="0">
                <a:effectLst/>
                <a:latin typeface="Microsoft YaHei" panose="020B0503020204020204" pitchFamily="34" charset="-122"/>
                <a:ea typeface="Microsoft YaHei" panose="020B0503020204020204" pitchFamily="34" charset="-122"/>
              </a:rPr>
              <a:t>号），重点行业排污许可收费标准由每吨</a:t>
            </a:r>
            <a:r>
              <a:rPr lang="en-US" altLang="zh-CN" dirty="0">
                <a:effectLst/>
                <a:latin typeface="Microsoft YaHei" panose="020B0503020204020204" pitchFamily="34" charset="-122"/>
                <a:ea typeface="Microsoft YaHei" panose="020B0503020204020204" pitchFamily="34" charset="-122"/>
              </a:rPr>
              <a:t>200</a:t>
            </a:r>
            <a:r>
              <a:rPr lang="zh-CN" altLang="en-US" dirty="0">
                <a:effectLst/>
                <a:latin typeface="Microsoft YaHei" panose="020B0503020204020204" pitchFamily="34" charset="-122"/>
                <a:ea typeface="Microsoft YaHei" panose="020B0503020204020204" pitchFamily="34" charset="-122"/>
              </a:rPr>
              <a:t>元上调至</a:t>
            </a:r>
            <a:r>
              <a:rPr lang="en-US" altLang="zh-CN" dirty="0">
                <a:effectLst/>
                <a:latin typeface="Microsoft YaHei" panose="020B0503020204020204" pitchFamily="34" charset="-122"/>
                <a:ea typeface="Microsoft YaHei" panose="020B0503020204020204" pitchFamily="34" charset="-122"/>
              </a:rPr>
              <a:t>300</a:t>
            </a:r>
            <a:r>
              <a:rPr lang="zh-CN" altLang="en-US" dirty="0">
                <a:effectLst/>
                <a:latin typeface="Microsoft YaHei" panose="020B0503020204020204" pitchFamily="34" charset="-122"/>
                <a:ea typeface="Microsoft YaHei" panose="020B0503020204020204" pitchFamily="34" charset="-122"/>
              </a:rPr>
              <a:t>元。</a:t>
            </a:r>
            <a:r>
              <a:rPr lang="en-US" altLang="zh-CN" dirty="0">
                <a:effectLst/>
                <a:latin typeface="Microsoft YaHei" panose="020B0503020204020204" pitchFamily="34" charset="-122"/>
                <a:ea typeface="Microsoft YaHei" panose="020B0503020204020204" pitchFamily="34" charset="-122"/>
              </a:rPr>
              <a:t>2024</a:t>
            </a:r>
            <a:r>
              <a:rPr lang="zh-CN" altLang="en-US" dirty="0">
                <a:effectLst/>
                <a:latin typeface="Microsoft YaHei" panose="020B0503020204020204" pitchFamily="34" charset="-122"/>
                <a:ea typeface="Microsoft YaHei" panose="020B0503020204020204" pitchFamily="34" charset="-122"/>
              </a:rPr>
              <a:t>年</a:t>
            </a:r>
            <a:r>
              <a:rPr lang="en-US" altLang="zh-CN" dirty="0">
                <a:effectLst/>
                <a:latin typeface="Microsoft YaHei" panose="020B0503020204020204" pitchFamily="34" charset="-122"/>
                <a:ea typeface="Microsoft YaHei" panose="020B0503020204020204" pitchFamily="34" charset="-122"/>
              </a:rPr>
              <a:t>3</a:t>
            </a:r>
            <a:r>
              <a:rPr lang="zh-CN" altLang="en-US" dirty="0">
                <a:effectLst/>
                <a:latin typeface="Microsoft YaHei" panose="020B0503020204020204" pitchFamily="34" charset="-122"/>
                <a:ea typeface="Microsoft YaHei" panose="020B0503020204020204" pitchFamily="34" charset="-122"/>
              </a:rPr>
              <a:t>月</a:t>
            </a:r>
            <a:r>
              <a:rPr lang="en-US" altLang="zh-CN" dirty="0">
                <a:effectLst/>
                <a:latin typeface="Microsoft YaHei" panose="020B0503020204020204" pitchFamily="34" charset="-122"/>
                <a:ea typeface="Microsoft YaHei" panose="020B0503020204020204" pitchFamily="34" charset="-122"/>
              </a:rPr>
              <a:t>1</a:t>
            </a:r>
            <a:r>
              <a:rPr lang="zh-CN" altLang="en-US" dirty="0">
                <a:effectLst/>
                <a:latin typeface="Microsoft YaHei" panose="020B0503020204020204" pitchFamily="34" charset="-122"/>
                <a:ea typeface="Microsoft YaHei" panose="020B0503020204020204" pitchFamily="34" charset="-122"/>
              </a:rPr>
              <a:t>日起执行，官网同步发布政策解读</a:t>
            </a:r>
            <a:r>
              <a:rPr lang="en-US" altLang="zh-CN" dirty="0">
                <a:effectLst/>
                <a:latin typeface="Microsoft YaHei" panose="020B0503020204020204" pitchFamily="34" charset="-122"/>
                <a:ea typeface="Microsoft YaHei" panose="020B0503020204020204" pitchFamily="34" charset="-122"/>
              </a:rPr>
              <a:t>Q&amp;A</a:t>
            </a:r>
            <a:r>
              <a:rPr lang="zh-CN" altLang="en-US" dirty="0">
                <a:effectLst/>
                <a:latin typeface="Microsoft YaHei" panose="020B0503020204020204" pitchFamily="34" charset="-122"/>
                <a:ea typeface="Microsoft YaHei" panose="020B0503020204020204" pitchFamily="34" charset="-122"/>
              </a:rPr>
              <a:t>。</a:t>
            </a:r>
          </a:p>
        </p:txBody>
      </p:sp>
      <p:cxnSp>
        <p:nvCxnSpPr>
          <p:cNvPr id="17" name="直线箭头连接符 16">
            <a:extLst>
              <a:ext uri="{FF2B5EF4-FFF2-40B4-BE49-F238E27FC236}">
                <a16:creationId xmlns:a16="http://schemas.microsoft.com/office/drawing/2014/main" id="{2607A85F-CD60-1CE4-01EB-427BB7A5319A}"/>
              </a:ext>
            </a:extLst>
          </p:cNvPr>
          <p:cNvCxnSpPr/>
          <p:nvPr/>
        </p:nvCxnSpPr>
        <p:spPr>
          <a:xfrm>
            <a:off x="9143172" y="3522583"/>
            <a:ext cx="1" cy="415804"/>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18884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F06DA-28E1-F45D-5CBD-4C75E1E00085}"/>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26F49B80-6EEA-9864-2246-4B3D7B72AFBE}"/>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A2338438-B2F4-1B02-BADF-913B373AEA37}"/>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E2170D29-5462-0607-62A7-BB67F295C65C}"/>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3" name="文本框 2">
            <a:extLst>
              <a:ext uri="{FF2B5EF4-FFF2-40B4-BE49-F238E27FC236}">
                <a16:creationId xmlns:a16="http://schemas.microsoft.com/office/drawing/2014/main" id="{B1BB0A16-C236-C741-A791-E9B61C75E86C}"/>
              </a:ext>
            </a:extLst>
          </p:cNvPr>
          <p:cNvSpPr txBox="1"/>
          <p:nvPr/>
        </p:nvSpPr>
        <p:spPr>
          <a:xfrm>
            <a:off x="263491" y="839927"/>
            <a:ext cx="1415772" cy="461665"/>
          </a:xfrm>
          <a:prstGeom prst="rect">
            <a:avLst/>
          </a:prstGeom>
          <a:noFill/>
        </p:spPr>
        <p:txBody>
          <a:bodyPr wrap="none" rtlCol="0">
            <a:spAutoFit/>
          </a:bodyPr>
          <a:lstStyle/>
          <a:p>
            <a:r>
              <a:rPr kumimoji="1" lang="zh-CN" altLang="en-US" sz="2400" b="1" dirty="0">
                <a:latin typeface="Microsoft YaHei" panose="020B0503020204020204" pitchFamily="34" charset="-122"/>
                <a:ea typeface="Microsoft YaHei" panose="020B0503020204020204" pitchFamily="34" charset="-122"/>
              </a:rPr>
              <a:t>公文写作</a:t>
            </a:r>
          </a:p>
        </p:txBody>
      </p:sp>
      <p:sp>
        <p:nvSpPr>
          <p:cNvPr id="8" name="文本框 7">
            <a:extLst>
              <a:ext uri="{FF2B5EF4-FFF2-40B4-BE49-F238E27FC236}">
                <a16:creationId xmlns:a16="http://schemas.microsoft.com/office/drawing/2014/main" id="{AA7195BC-5C3F-368A-16F5-204C4C6E1275}"/>
              </a:ext>
            </a:extLst>
          </p:cNvPr>
          <p:cNvSpPr txBox="1"/>
          <p:nvPr/>
        </p:nvSpPr>
        <p:spPr>
          <a:xfrm>
            <a:off x="263491" y="1581374"/>
            <a:ext cx="5644702" cy="1705403"/>
          </a:xfrm>
          <a:prstGeom prst="rect">
            <a:avLst/>
          </a:prstGeom>
          <a:noFill/>
          <a:ln>
            <a:solidFill>
              <a:schemeClr val="accent6">
                <a:lumMod val="40000"/>
                <a:lumOff val="60000"/>
              </a:schemeClr>
            </a:solidFill>
          </a:ln>
        </p:spPr>
        <p:txBody>
          <a:bodyPr wrap="square">
            <a:spAutoFit/>
          </a:bodyPr>
          <a:lstStyle/>
          <a:p>
            <a:pPr>
              <a:lnSpc>
                <a:spcPct val="150000"/>
              </a:lnSpc>
            </a:pPr>
            <a:r>
              <a:rPr lang="zh-CN" altLang="en-US" b="1" dirty="0">
                <a:effectLst/>
                <a:latin typeface="Microsoft YaHei" panose="020B0503020204020204" pitchFamily="34" charset="-122"/>
                <a:ea typeface="Microsoft YaHei" panose="020B0503020204020204" pitchFamily="34" charset="-122"/>
              </a:rPr>
              <a:t>议案</a:t>
            </a:r>
            <a:r>
              <a:rPr lang="zh-CN" altLang="en-US" dirty="0">
                <a:effectLst/>
                <a:latin typeface="Microsoft YaHei" panose="020B0503020204020204" pitchFamily="34" charset="-122"/>
                <a:ea typeface="Microsoft YaHei" panose="020B0503020204020204" pitchFamily="34" charset="-122"/>
              </a:rPr>
              <a:t>：协助（提案人姓名</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职务</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撰写提交（人大</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政协会议）的议素，內容为（建议內容），需包含</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当前现状分析</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法律法规依据）、（具体建议）、（预期效果）四方面内容，数据要精确到百分位。</a:t>
            </a:r>
          </a:p>
        </p:txBody>
      </p:sp>
      <p:sp>
        <p:nvSpPr>
          <p:cNvPr id="10" name="文本框 9">
            <a:extLst>
              <a:ext uri="{FF2B5EF4-FFF2-40B4-BE49-F238E27FC236}">
                <a16:creationId xmlns:a16="http://schemas.microsoft.com/office/drawing/2014/main" id="{3B5CF736-D09C-8053-0873-C7CD50B27844}"/>
              </a:ext>
            </a:extLst>
          </p:cNvPr>
          <p:cNvSpPr txBox="1"/>
          <p:nvPr/>
        </p:nvSpPr>
        <p:spPr>
          <a:xfrm>
            <a:off x="190261" y="4144203"/>
            <a:ext cx="5717932" cy="1705403"/>
          </a:xfrm>
          <a:prstGeom prst="rect">
            <a:avLst/>
          </a:prstGeom>
          <a:noFill/>
          <a:ln>
            <a:solidFill>
              <a:schemeClr val="accent6">
                <a:lumMod val="40000"/>
                <a:lumOff val="60000"/>
              </a:schemeClr>
            </a:solidFill>
          </a:ln>
        </p:spPr>
        <p:txBody>
          <a:bodyPr wrap="square">
            <a:spAutoFit/>
          </a:bodyPr>
          <a:lstStyle/>
          <a:p>
            <a:pPr>
              <a:lnSpc>
                <a:spcPct val="150000"/>
              </a:lnSpc>
            </a:pPr>
            <a:r>
              <a:rPr lang="zh-CN" altLang="en-US" dirty="0">
                <a:effectLst/>
                <a:latin typeface="Microsoft YaHei" panose="020B0503020204020204" pitchFamily="34" charset="-122"/>
                <a:ea typeface="Microsoft YaHei" panose="020B0503020204020204" pitchFamily="34" charset="-122"/>
              </a:rPr>
              <a:t>协助市政协委员李 </a:t>
            </a:r>
            <a:r>
              <a:rPr lang="en-US" altLang="zh-CN" dirty="0">
                <a:effectLst/>
                <a:latin typeface="Microsoft YaHei" panose="020B0503020204020204" pitchFamily="34" charset="-122"/>
                <a:ea typeface="Microsoft YaHei" panose="020B0503020204020204" pitchFamily="34" charset="-122"/>
              </a:rPr>
              <a:t>xx</a:t>
            </a:r>
            <a:r>
              <a:rPr lang="zh-CN" altLang="en-US" dirty="0">
                <a:effectLst/>
                <a:latin typeface="Microsoft YaHei" panose="020B0503020204020204" pitchFamily="34" charset="-122"/>
                <a:ea typeface="Microsoft YaHei" panose="020B0503020204020204" pitchFamily="34" charset="-122"/>
              </a:rPr>
              <a:t>撰写关于社区养老服务设施建设的提案，引用民政部</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社区养老服务体系建设指导意见</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，提出财政支持比例从 </a:t>
            </a:r>
            <a:r>
              <a:rPr lang="en-US" altLang="zh-CN" dirty="0">
                <a:effectLst/>
                <a:latin typeface="Microsoft YaHei" panose="020B0503020204020204" pitchFamily="34" charset="-122"/>
                <a:ea typeface="Microsoft YaHei" panose="020B0503020204020204" pitchFamily="34" charset="-122"/>
              </a:rPr>
              <a:t>40%</a:t>
            </a:r>
            <a:r>
              <a:rPr lang="zh-CN" altLang="en-US" dirty="0">
                <a:effectLst/>
                <a:latin typeface="Microsoft YaHei" panose="020B0503020204020204" pitchFamily="34" charset="-122"/>
                <a:ea typeface="Microsoft YaHei" panose="020B0503020204020204" pitchFamily="34" charset="-122"/>
              </a:rPr>
              <a:t>提至</a:t>
            </a:r>
            <a:r>
              <a:rPr lang="en-US" altLang="zh-CN" dirty="0">
                <a:effectLst/>
                <a:latin typeface="Microsoft YaHei" panose="020B0503020204020204" pitchFamily="34" charset="-122"/>
                <a:ea typeface="Microsoft YaHei" panose="020B0503020204020204" pitchFamily="34" charset="-122"/>
              </a:rPr>
              <a:t>60%</a:t>
            </a:r>
            <a:r>
              <a:rPr lang="zh-CN" altLang="en-US" dirty="0">
                <a:effectLst/>
                <a:latin typeface="Microsoft YaHei" panose="020B0503020204020204" pitchFamily="34" charset="-122"/>
                <a:ea typeface="Microsoft YaHei" panose="020B0503020204020204" pitchFamily="34" charset="-122"/>
              </a:rPr>
              <a:t>、优化审批流程等</a:t>
            </a:r>
            <a:r>
              <a:rPr lang="en-US" altLang="zh-CN" dirty="0">
                <a:effectLst/>
                <a:latin typeface="Microsoft YaHei" panose="020B0503020204020204" pitchFamily="34" charset="-122"/>
                <a:ea typeface="Microsoft YaHei" panose="020B0503020204020204" pitchFamily="34" charset="-122"/>
              </a:rPr>
              <a:t>5</a:t>
            </a:r>
            <a:r>
              <a:rPr lang="zh-CN" altLang="en-US" dirty="0">
                <a:effectLst/>
                <a:latin typeface="Microsoft YaHei" panose="020B0503020204020204" pitchFamily="34" charset="-122"/>
                <a:ea typeface="Microsoft YaHei" panose="020B0503020204020204" pitchFamily="34" charset="-122"/>
              </a:rPr>
              <a:t>条建议，测算受益老年人增加</a:t>
            </a:r>
            <a:r>
              <a:rPr lang="en-US" altLang="zh-CN" dirty="0">
                <a:effectLst/>
                <a:latin typeface="Microsoft YaHei" panose="020B0503020204020204" pitchFamily="34" charset="-122"/>
                <a:ea typeface="Microsoft YaHei" panose="020B0503020204020204" pitchFamily="34" charset="-122"/>
              </a:rPr>
              <a:t>15.2</a:t>
            </a:r>
            <a:r>
              <a:rPr lang="zh-CN" altLang="en-US" dirty="0">
                <a:effectLst/>
                <a:latin typeface="Microsoft YaHei" panose="020B0503020204020204" pitchFamily="34" charset="-122"/>
                <a:ea typeface="Microsoft YaHei" panose="020B0503020204020204" pitchFamily="34" charset="-122"/>
              </a:rPr>
              <a:t>万人。</a:t>
            </a:r>
          </a:p>
        </p:txBody>
      </p:sp>
      <p:cxnSp>
        <p:nvCxnSpPr>
          <p:cNvPr id="11" name="直线箭头连接符 10">
            <a:extLst>
              <a:ext uri="{FF2B5EF4-FFF2-40B4-BE49-F238E27FC236}">
                <a16:creationId xmlns:a16="http://schemas.microsoft.com/office/drawing/2014/main" id="{EDCACD8D-DFE9-74E3-03D1-A78CE7DA62C9}"/>
              </a:ext>
            </a:extLst>
          </p:cNvPr>
          <p:cNvCxnSpPr/>
          <p:nvPr/>
        </p:nvCxnSpPr>
        <p:spPr>
          <a:xfrm>
            <a:off x="2769851" y="3507588"/>
            <a:ext cx="1" cy="415804"/>
          </a:xfrm>
          <a:prstGeom prst="straightConnector1">
            <a:avLst/>
          </a:prstGeom>
          <a:ln w="762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D16CD44A-B9CE-2C5A-847C-3ED7E23865EC}"/>
              </a:ext>
            </a:extLst>
          </p:cNvPr>
          <p:cNvSpPr txBox="1"/>
          <p:nvPr/>
        </p:nvSpPr>
        <p:spPr>
          <a:xfrm>
            <a:off x="6059488" y="1298773"/>
            <a:ext cx="6097656" cy="2120902"/>
          </a:xfrm>
          <a:prstGeom prst="rect">
            <a:avLst/>
          </a:prstGeom>
          <a:noFill/>
          <a:ln>
            <a:solidFill>
              <a:schemeClr val="accent2">
                <a:lumMod val="75000"/>
              </a:schemeClr>
            </a:solidFill>
          </a:ln>
        </p:spPr>
        <p:txBody>
          <a:bodyPr wrap="square">
            <a:spAutoFit/>
          </a:bodyPr>
          <a:lstStyle/>
          <a:p>
            <a:pPr>
              <a:lnSpc>
                <a:spcPct val="150000"/>
              </a:lnSpc>
            </a:pPr>
            <a:r>
              <a:rPr lang="zh-CN" altLang="en-US" b="1" dirty="0">
                <a:effectLst/>
                <a:latin typeface="Microsoft YaHei" panose="020B0503020204020204" pitchFamily="34" charset="-122"/>
                <a:ea typeface="Microsoft YaHei" panose="020B0503020204020204" pitchFamily="34" charset="-122"/>
              </a:rPr>
              <a:t>述职报告</a:t>
            </a:r>
            <a:r>
              <a:rPr lang="zh-CN" altLang="en-US" dirty="0">
                <a:effectLst/>
                <a:latin typeface="Microsoft YaHei" panose="020B0503020204020204" pitchFamily="34" charset="-122"/>
                <a:ea typeface="Microsoft YaHei" panose="020B0503020204020204" pitchFamily="34" charset="-122"/>
              </a:rPr>
              <a:t>：撰写（述职人姓名</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职务）</a:t>
            </a:r>
            <a:r>
              <a:rPr lang="en-US" altLang="zh-CN" dirty="0">
                <a:effectLst/>
                <a:latin typeface="Microsoft YaHei" panose="020B0503020204020204" pitchFamily="34" charset="-122"/>
                <a:ea typeface="Microsoft YaHei" panose="020B0503020204020204" pitchFamily="34" charset="-122"/>
              </a:rPr>
              <a:t>2025</a:t>
            </a:r>
            <a:r>
              <a:rPr lang="zh-CN" altLang="en-US" dirty="0">
                <a:effectLst/>
                <a:latin typeface="Microsoft YaHei" panose="020B0503020204020204" pitchFamily="34" charset="-122"/>
                <a:ea typeface="Microsoft YaHei" panose="020B0503020204020204" pitchFamily="34" charset="-122"/>
              </a:rPr>
              <a:t>年度述职报告，按</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（履职情况）、尚需完善的问题）、（完善计划</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的结构撰写，各顶指标要量化用完成率</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增长率，强调（重点项目名称</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的贡献，不要用</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卓越</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领先‘等自夸词汇，表现谦虚。</a:t>
            </a:r>
          </a:p>
        </p:txBody>
      </p:sp>
      <p:sp>
        <p:nvSpPr>
          <p:cNvPr id="14" name="文本框 13">
            <a:extLst>
              <a:ext uri="{FF2B5EF4-FFF2-40B4-BE49-F238E27FC236}">
                <a16:creationId xmlns:a16="http://schemas.microsoft.com/office/drawing/2014/main" id="{7A32CECC-072A-DFE1-9211-5755BFEF35E8}"/>
              </a:ext>
            </a:extLst>
          </p:cNvPr>
          <p:cNvSpPr txBox="1"/>
          <p:nvPr/>
        </p:nvSpPr>
        <p:spPr>
          <a:xfrm>
            <a:off x="6094344" y="4144203"/>
            <a:ext cx="5717932" cy="1712200"/>
          </a:xfrm>
          <a:prstGeom prst="rect">
            <a:avLst/>
          </a:prstGeom>
          <a:noFill/>
          <a:ln>
            <a:solidFill>
              <a:schemeClr val="accent2">
                <a:lumMod val="75000"/>
              </a:schemeClr>
            </a:solidFill>
          </a:ln>
        </p:spPr>
        <p:txBody>
          <a:bodyPr wrap="square">
            <a:spAutoFit/>
          </a:bodyPr>
          <a:lstStyle/>
          <a:p>
            <a:pPr>
              <a:lnSpc>
                <a:spcPct val="150000"/>
              </a:lnSpc>
            </a:pPr>
            <a:r>
              <a:rPr lang="zh-CN" altLang="en-US" dirty="0">
                <a:effectLst/>
                <a:latin typeface="Microsoft YaHei" panose="020B0503020204020204" pitchFamily="34" charset="-122"/>
                <a:ea typeface="Microsoft YaHei" panose="020B0503020204020204" pitchFamily="34" charset="-122"/>
              </a:rPr>
              <a:t>撰写高新区管委会主任 </a:t>
            </a:r>
            <a:r>
              <a:rPr lang="en-US" altLang="zh-CN" dirty="0">
                <a:effectLst/>
                <a:latin typeface="Microsoft YaHei" panose="020B0503020204020204" pitchFamily="34" charset="-122"/>
                <a:ea typeface="Microsoft YaHei" panose="020B0503020204020204" pitchFamily="34" charset="-122"/>
              </a:rPr>
              <a:t>2023</a:t>
            </a:r>
            <a:r>
              <a:rPr lang="zh-CN" altLang="en-US" dirty="0">
                <a:effectLst/>
                <a:latin typeface="Microsoft YaHei" panose="020B0503020204020204" pitchFamily="34" charset="-122"/>
                <a:ea typeface="Microsoft YaHei" panose="020B0503020204020204" pitchFamily="34" charset="-122"/>
              </a:rPr>
              <a:t>年度述职报告，突出科技创新项目落地率 </a:t>
            </a:r>
            <a:r>
              <a:rPr lang="en-US" altLang="zh-CN" dirty="0">
                <a:effectLst/>
                <a:latin typeface="Microsoft YaHei" panose="020B0503020204020204" pitchFamily="34" charset="-122"/>
                <a:ea typeface="Microsoft YaHei" panose="020B0503020204020204" pitchFamily="34" charset="-122"/>
              </a:rPr>
              <a:t>75%</a:t>
            </a:r>
            <a:r>
              <a:rPr lang="zh-CN" altLang="en-US" dirty="0">
                <a:effectLst/>
                <a:latin typeface="Microsoft YaHei" panose="020B0503020204020204" pitchFamily="34" charset="-122"/>
                <a:ea typeface="Microsoft YaHei" panose="020B0503020204020204" pitchFamily="34" charset="-122"/>
              </a:rPr>
              <a:t>（同比</a:t>
            </a:r>
            <a:r>
              <a:rPr lang="en-US" altLang="zh-CN" dirty="0">
                <a:effectLst/>
                <a:latin typeface="Microsoft YaHei" panose="020B0503020204020204" pitchFamily="34" charset="-122"/>
                <a:ea typeface="Microsoft YaHei" panose="020B0503020204020204" pitchFamily="34" charset="-122"/>
              </a:rPr>
              <a:t>+12%</a:t>
            </a:r>
            <a:r>
              <a:rPr lang="zh-CN" altLang="en-US" dirty="0">
                <a:effectLst/>
                <a:latin typeface="Microsoft YaHei" panose="020B0503020204020204" pitchFamily="34" charset="-122"/>
                <a:ea typeface="Microsoft YaHei" panose="020B0503020204020204" pitchFamily="34" charset="-122"/>
              </a:rPr>
              <a:t>）、解决企业技术难题</a:t>
            </a:r>
            <a:r>
              <a:rPr lang="en-US" altLang="zh-CN" dirty="0">
                <a:effectLst/>
                <a:latin typeface="Microsoft YaHei" panose="020B0503020204020204" pitchFamily="34" charset="-122"/>
                <a:ea typeface="Microsoft YaHei" panose="020B0503020204020204" pitchFamily="34" charset="-122"/>
              </a:rPr>
              <a:t>89</a:t>
            </a:r>
            <a:r>
              <a:rPr lang="zh-CN" altLang="en-US" dirty="0">
                <a:effectLst/>
                <a:latin typeface="Microsoft YaHei" panose="020B0503020204020204" pitchFamily="34" charset="-122"/>
                <a:ea typeface="Microsoft YaHei" panose="020B0503020204020204" pitchFamily="34" charset="-122"/>
              </a:rPr>
              <a:t>项，反思高端人才引进不足问题，提出</a:t>
            </a:r>
            <a:r>
              <a:rPr lang="en-US" altLang="zh-CN" dirty="0">
                <a:effectLst/>
                <a:latin typeface="Microsoft YaHei" panose="020B0503020204020204" pitchFamily="34" charset="-122"/>
                <a:ea typeface="Microsoft YaHei" panose="020B0503020204020204" pitchFamily="34" charset="-122"/>
              </a:rPr>
              <a:t>2024</a:t>
            </a:r>
            <a:r>
              <a:rPr lang="zh-CN" altLang="en-US" dirty="0">
                <a:effectLst/>
                <a:latin typeface="Microsoft YaHei" panose="020B0503020204020204" pitchFamily="34" charset="-122"/>
                <a:ea typeface="Microsoft YaHei" panose="020B0503020204020204" pitchFamily="34" charset="-122"/>
              </a:rPr>
              <a:t>年新增</a:t>
            </a:r>
            <a:r>
              <a:rPr lang="en-US" altLang="zh-CN" dirty="0">
                <a:effectLst/>
                <a:latin typeface="Microsoft YaHei" panose="020B0503020204020204" pitchFamily="34" charset="-122"/>
                <a:ea typeface="Microsoft YaHei" panose="020B0503020204020204" pitchFamily="34" charset="-122"/>
              </a:rPr>
              <a:t>3</a:t>
            </a:r>
            <a:r>
              <a:rPr lang="zh-CN" altLang="en-US" dirty="0">
                <a:effectLst/>
                <a:latin typeface="Microsoft YaHei" panose="020B0503020204020204" pitchFamily="34" charset="-122"/>
                <a:ea typeface="Microsoft YaHei" panose="020B0503020204020204" pitchFamily="34" charset="-122"/>
              </a:rPr>
              <a:t>个创新孵化平台目标。</a:t>
            </a:r>
          </a:p>
        </p:txBody>
      </p:sp>
      <p:cxnSp>
        <p:nvCxnSpPr>
          <p:cNvPr id="17" name="直线箭头连接符 16">
            <a:extLst>
              <a:ext uri="{FF2B5EF4-FFF2-40B4-BE49-F238E27FC236}">
                <a16:creationId xmlns:a16="http://schemas.microsoft.com/office/drawing/2014/main" id="{B17556C9-8278-F577-0EA4-18B52DD00F87}"/>
              </a:ext>
            </a:extLst>
          </p:cNvPr>
          <p:cNvCxnSpPr/>
          <p:nvPr/>
        </p:nvCxnSpPr>
        <p:spPr>
          <a:xfrm>
            <a:off x="9143172" y="3522583"/>
            <a:ext cx="1" cy="415804"/>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0063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B4E09CD-375E-6C5F-3EAA-CDE2B192A949}"/>
              </a:ext>
            </a:extLst>
          </p:cNvPr>
          <p:cNvPicPr>
            <a:picLocks noChangeAspect="1"/>
          </p:cNvPicPr>
          <p:nvPr/>
        </p:nvPicPr>
        <p:blipFill>
          <a:blip r:embed="rId2"/>
          <a:stretch>
            <a:fillRect/>
          </a:stretch>
        </p:blipFill>
        <p:spPr>
          <a:xfrm>
            <a:off x="612085" y="705678"/>
            <a:ext cx="4614242" cy="6152322"/>
          </a:xfrm>
          <a:prstGeom prst="rect">
            <a:avLst/>
          </a:prstGeom>
        </p:spPr>
      </p:pic>
      <p:pic>
        <p:nvPicPr>
          <p:cNvPr id="5" name="图片 4">
            <a:extLst>
              <a:ext uri="{FF2B5EF4-FFF2-40B4-BE49-F238E27FC236}">
                <a16:creationId xmlns:a16="http://schemas.microsoft.com/office/drawing/2014/main" id="{8F742AEA-D99A-FF39-06FD-8698CD9A3C98}"/>
              </a:ext>
            </a:extLst>
          </p:cNvPr>
          <p:cNvPicPr>
            <a:picLocks noChangeAspect="1"/>
          </p:cNvPicPr>
          <p:nvPr/>
        </p:nvPicPr>
        <p:blipFill>
          <a:blip r:embed="rId3"/>
          <a:stretch>
            <a:fillRect/>
          </a:stretch>
        </p:blipFill>
        <p:spPr>
          <a:xfrm>
            <a:off x="6596201" y="705677"/>
            <a:ext cx="4614242" cy="6152323"/>
          </a:xfrm>
          <a:prstGeom prst="rect">
            <a:avLst/>
          </a:prstGeom>
        </p:spPr>
      </p:pic>
      <p:sp>
        <p:nvSpPr>
          <p:cNvPr id="6" name="文本框 5">
            <a:extLst>
              <a:ext uri="{FF2B5EF4-FFF2-40B4-BE49-F238E27FC236}">
                <a16:creationId xmlns:a16="http://schemas.microsoft.com/office/drawing/2014/main" id="{884FDD5F-A20C-7A5C-F0C5-2FAAE8E4D4D6}"/>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0066BD9C-1598-829A-C413-F56E3FD24ED6}"/>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7759E4CB-BD65-FCC7-384B-A7E33CC586FD}"/>
              </a:ext>
            </a:extLst>
          </p:cNvPr>
          <p:cNvPicPr>
            <a:picLocks noChangeAspect="1"/>
          </p:cNvPicPr>
          <p:nvPr/>
        </p:nvPicPr>
        <p:blipFill>
          <a:blip r:embed="rId4"/>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14410919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B66BE-E744-44C6-696F-7C773FA27BE4}"/>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5FF650F7-7FE4-2876-28F3-81D2C2518ABB}"/>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09272D18-EADD-058D-5DFD-B51AAD251079}"/>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8B93644D-B46F-94E4-E787-4CCD6BDB2375}"/>
              </a:ext>
            </a:extLst>
          </p:cNvPr>
          <p:cNvPicPr>
            <a:picLocks noChangeAspect="1"/>
          </p:cNvPicPr>
          <p:nvPr/>
        </p:nvPicPr>
        <p:blipFill>
          <a:blip r:embed="rId2"/>
          <a:stretch>
            <a:fillRect/>
          </a:stretch>
        </p:blipFill>
        <p:spPr>
          <a:xfrm>
            <a:off x="751233" y="649199"/>
            <a:ext cx="4592369" cy="6123159"/>
          </a:xfrm>
          <a:prstGeom prst="rect">
            <a:avLst/>
          </a:prstGeom>
        </p:spPr>
      </p:pic>
      <p:pic>
        <p:nvPicPr>
          <p:cNvPr id="9" name="图片 8">
            <a:extLst>
              <a:ext uri="{FF2B5EF4-FFF2-40B4-BE49-F238E27FC236}">
                <a16:creationId xmlns:a16="http://schemas.microsoft.com/office/drawing/2014/main" id="{5D69DD4B-D7FB-074E-D4B6-0A96510A0585}"/>
              </a:ext>
            </a:extLst>
          </p:cNvPr>
          <p:cNvPicPr>
            <a:picLocks noChangeAspect="1"/>
          </p:cNvPicPr>
          <p:nvPr/>
        </p:nvPicPr>
        <p:blipFill>
          <a:blip r:embed="rId3"/>
          <a:stretch>
            <a:fillRect/>
          </a:stretch>
        </p:blipFill>
        <p:spPr>
          <a:xfrm>
            <a:off x="6848397" y="649198"/>
            <a:ext cx="4592370" cy="6123160"/>
          </a:xfrm>
          <a:prstGeom prst="rect">
            <a:avLst/>
          </a:prstGeom>
        </p:spPr>
      </p:pic>
      <p:pic>
        <p:nvPicPr>
          <p:cNvPr id="2" name="图片 1">
            <a:extLst>
              <a:ext uri="{FF2B5EF4-FFF2-40B4-BE49-F238E27FC236}">
                <a16:creationId xmlns:a16="http://schemas.microsoft.com/office/drawing/2014/main" id="{E74E7FAE-1807-477A-7342-AD79301F2B20}"/>
              </a:ext>
            </a:extLst>
          </p:cNvPr>
          <p:cNvPicPr>
            <a:picLocks noChangeAspect="1"/>
          </p:cNvPicPr>
          <p:nvPr/>
        </p:nvPicPr>
        <p:blipFill>
          <a:blip r:embed="rId4"/>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37117207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0A722A-90FE-EC85-F882-72356A95C365}"/>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92E5330B-EF7A-F9F3-82FA-BA432979DEF9}"/>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2C53A3E7-49DD-2FDD-91A1-332531B69BFD}"/>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a:extLst>
              <a:ext uri="{FF2B5EF4-FFF2-40B4-BE49-F238E27FC236}">
                <a16:creationId xmlns:a16="http://schemas.microsoft.com/office/drawing/2014/main" id="{33487707-400D-C2BD-7A6D-AD3D292ACE5C}"/>
              </a:ext>
            </a:extLst>
          </p:cNvPr>
          <p:cNvPicPr>
            <a:picLocks noChangeAspect="1"/>
          </p:cNvPicPr>
          <p:nvPr/>
        </p:nvPicPr>
        <p:blipFill>
          <a:blip r:embed="rId2"/>
          <a:stretch>
            <a:fillRect/>
          </a:stretch>
        </p:blipFill>
        <p:spPr>
          <a:xfrm>
            <a:off x="823458" y="726274"/>
            <a:ext cx="4534563" cy="6046084"/>
          </a:xfrm>
          <a:prstGeom prst="rect">
            <a:avLst/>
          </a:prstGeom>
        </p:spPr>
      </p:pic>
      <p:pic>
        <p:nvPicPr>
          <p:cNvPr id="8" name="图片 7">
            <a:extLst>
              <a:ext uri="{FF2B5EF4-FFF2-40B4-BE49-F238E27FC236}">
                <a16:creationId xmlns:a16="http://schemas.microsoft.com/office/drawing/2014/main" id="{F363B6C0-D9EB-1100-840D-8E8D5106EA0B}"/>
              </a:ext>
            </a:extLst>
          </p:cNvPr>
          <p:cNvPicPr>
            <a:picLocks noChangeAspect="1"/>
          </p:cNvPicPr>
          <p:nvPr/>
        </p:nvPicPr>
        <p:blipFill>
          <a:blip r:embed="rId3"/>
          <a:stretch>
            <a:fillRect/>
          </a:stretch>
        </p:blipFill>
        <p:spPr>
          <a:xfrm>
            <a:off x="6833980" y="726274"/>
            <a:ext cx="4534564" cy="6046085"/>
          </a:xfrm>
          <a:prstGeom prst="rect">
            <a:avLst/>
          </a:prstGeom>
        </p:spPr>
      </p:pic>
      <p:pic>
        <p:nvPicPr>
          <p:cNvPr id="2" name="图片 1">
            <a:extLst>
              <a:ext uri="{FF2B5EF4-FFF2-40B4-BE49-F238E27FC236}">
                <a16:creationId xmlns:a16="http://schemas.microsoft.com/office/drawing/2014/main" id="{DF9B731E-DAC9-1FA8-FE7E-0B22A17DD617}"/>
              </a:ext>
            </a:extLst>
          </p:cNvPr>
          <p:cNvPicPr>
            <a:picLocks noChangeAspect="1"/>
          </p:cNvPicPr>
          <p:nvPr/>
        </p:nvPicPr>
        <p:blipFill>
          <a:blip r:embed="rId4"/>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30832085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E5F03-E376-97EA-D48D-7A0AFCF3FC0D}"/>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53E536A1-0683-C0CE-3E63-8FA7B43F8F6F}"/>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1E4311B0-5C84-410A-84E8-7B888AC96655}"/>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1FEFFE13-E029-6315-4714-A0A6C86769EF}"/>
              </a:ext>
            </a:extLst>
          </p:cNvPr>
          <p:cNvPicPr>
            <a:picLocks noChangeAspect="1"/>
          </p:cNvPicPr>
          <p:nvPr/>
        </p:nvPicPr>
        <p:blipFill>
          <a:blip r:embed="rId2"/>
          <a:stretch>
            <a:fillRect/>
          </a:stretch>
        </p:blipFill>
        <p:spPr>
          <a:xfrm>
            <a:off x="3390452" y="624551"/>
            <a:ext cx="4610856" cy="6147807"/>
          </a:xfrm>
          <a:prstGeom prst="rect">
            <a:avLst/>
          </a:prstGeom>
        </p:spPr>
      </p:pic>
      <p:pic>
        <p:nvPicPr>
          <p:cNvPr id="2" name="图片 1">
            <a:extLst>
              <a:ext uri="{FF2B5EF4-FFF2-40B4-BE49-F238E27FC236}">
                <a16:creationId xmlns:a16="http://schemas.microsoft.com/office/drawing/2014/main" id="{82A20CA4-77E4-9EB1-4D27-1858E48EB651}"/>
              </a:ext>
            </a:extLst>
          </p:cNvPr>
          <p:cNvPicPr>
            <a:picLocks noChangeAspect="1"/>
          </p:cNvPicPr>
          <p:nvPr/>
        </p:nvPicPr>
        <p:blipFill>
          <a:blip r:embed="rId3"/>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1618012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13E83-0FD9-E686-7599-D0F934F71333}"/>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5EA0EE87-7FCA-5403-BFF1-3416A91D314D}"/>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17105D74-923D-F655-4E72-626A81D02DD5}"/>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50EA81A3-D383-2CC7-C6F2-4083283AC385}"/>
              </a:ext>
            </a:extLst>
          </p:cNvPr>
          <p:cNvPicPr>
            <a:picLocks noChangeAspect="1"/>
          </p:cNvPicPr>
          <p:nvPr/>
        </p:nvPicPr>
        <p:blipFill>
          <a:blip r:embed="rId2"/>
          <a:stretch>
            <a:fillRect/>
          </a:stretch>
        </p:blipFill>
        <p:spPr>
          <a:xfrm>
            <a:off x="336721" y="1282148"/>
            <a:ext cx="5888268" cy="5237922"/>
          </a:xfrm>
          <a:prstGeom prst="rect">
            <a:avLst/>
          </a:prstGeom>
        </p:spPr>
      </p:pic>
      <p:pic>
        <p:nvPicPr>
          <p:cNvPr id="3" name="图片 2">
            <a:extLst>
              <a:ext uri="{FF2B5EF4-FFF2-40B4-BE49-F238E27FC236}">
                <a16:creationId xmlns:a16="http://schemas.microsoft.com/office/drawing/2014/main" id="{7F141696-5C1A-6EF6-079B-27737DDCEF23}"/>
              </a:ext>
            </a:extLst>
          </p:cNvPr>
          <p:cNvPicPr>
            <a:picLocks noChangeAspect="1"/>
          </p:cNvPicPr>
          <p:nvPr/>
        </p:nvPicPr>
        <p:blipFill>
          <a:blip r:embed="rId3"/>
          <a:stretch>
            <a:fillRect/>
          </a:stretch>
        </p:blipFill>
        <p:spPr>
          <a:xfrm>
            <a:off x="6107708" y="1261913"/>
            <a:ext cx="5948457" cy="2350842"/>
          </a:xfrm>
          <a:prstGeom prst="rect">
            <a:avLst/>
          </a:prstGeom>
        </p:spPr>
      </p:pic>
      <p:sp>
        <p:nvSpPr>
          <p:cNvPr id="5" name="文本框 4">
            <a:extLst>
              <a:ext uri="{FF2B5EF4-FFF2-40B4-BE49-F238E27FC236}">
                <a16:creationId xmlns:a16="http://schemas.microsoft.com/office/drawing/2014/main" id="{7EEF04CD-0BAE-E276-CE3F-6F542CDC611C}"/>
              </a:ext>
            </a:extLst>
          </p:cNvPr>
          <p:cNvSpPr txBox="1"/>
          <p:nvPr/>
        </p:nvSpPr>
        <p:spPr>
          <a:xfrm>
            <a:off x="467139" y="981429"/>
            <a:ext cx="5591595"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大模型概率性幻觉问题</a:t>
            </a:r>
            <a:r>
              <a:rPr kumimoji="1" lang="en-US" altLang="zh-CN" sz="2000" b="1" dirty="0">
                <a:latin typeface="Microsoft YaHei" panose="020B0503020204020204" pitchFamily="34" charset="-122"/>
                <a:ea typeface="Microsoft YaHei" panose="020B0503020204020204" pitchFamily="34" charset="-122"/>
              </a:rPr>
              <a:t>—</a:t>
            </a:r>
            <a:r>
              <a:rPr kumimoji="1" lang="zh-CN" altLang="en-US" sz="2000" b="1" dirty="0">
                <a:latin typeface="Microsoft YaHei" panose="020B0503020204020204" pitchFamily="34" charset="-122"/>
                <a:ea typeface="Microsoft YaHei" panose="020B0503020204020204" pitchFamily="34" charset="-122"/>
              </a:rPr>
              <a:t>偶尔一本正经胡说八道</a:t>
            </a:r>
          </a:p>
        </p:txBody>
      </p:sp>
      <p:sp>
        <p:nvSpPr>
          <p:cNvPr id="8" name="文本框 7">
            <a:extLst>
              <a:ext uri="{FF2B5EF4-FFF2-40B4-BE49-F238E27FC236}">
                <a16:creationId xmlns:a16="http://schemas.microsoft.com/office/drawing/2014/main" id="{8A44F0BA-FA70-59A3-074A-990C5C21E8D0}"/>
              </a:ext>
            </a:extLst>
          </p:cNvPr>
          <p:cNvSpPr txBox="1"/>
          <p:nvPr/>
        </p:nvSpPr>
        <p:spPr>
          <a:xfrm>
            <a:off x="6306271" y="981429"/>
            <a:ext cx="1467068"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事实性幻觉</a:t>
            </a:r>
          </a:p>
        </p:txBody>
      </p:sp>
      <p:pic>
        <p:nvPicPr>
          <p:cNvPr id="4" name="图片 3">
            <a:extLst>
              <a:ext uri="{FF2B5EF4-FFF2-40B4-BE49-F238E27FC236}">
                <a16:creationId xmlns:a16="http://schemas.microsoft.com/office/drawing/2014/main" id="{2F091AF3-E449-EAD4-23F9-A40ECC3FF65D}"/>
              </a:ext>
            </a:extLst>
          </p:cNvPr>
          <p:cNvPicPr>
            <a:picLocks noChangeAspect="1"/>
          </p:cNvPicPr>
          <p:nvPr/>
        </p:nvPicPr>
        <p:blipFill>
          <a:blip r:embed="rId4"/>
          <a:stretch>
            <a:fillRect/>
          </a:stretch>
        </p:blipFill>
        <p:spPr>
          <a:xfrm>
            <a:off x="10943949" y="6390005"/>
            <a:ext cx="1112216" cy="408360"/>
          </a:xfrm>
          <a:prstGeom prst="rect">
            <a:avLst/>
          </a:prstGeom>
        </p:spPr>
      </p:pic>
      <p:pic>
        <p:nvPicPr>
          <p:cNvPr id="10" name="图片 9">
            <a:extLst>
              <a:ext uri="{FF2B5EF4-FFF2-40B4-BE49-F238E27FC236}">
                <a16:creationId xmlns:a16="http://schemas.microsoft.com/office/drawing/2014/main" id="{84051114-75E2-6548-9CA9-B9E6CAE15A3F}"/>
              </a:ext>
            </a:extLst>
          </p:cNvPr>
          <p:cNvPicPr>
            <a:picLocks noChangeAspect="1"/>
          </p:cNvPicPr>
          <p:nvPr/>
        </p:nvPicPr>
        <p:blipFill>
          <a:blip r:embed="rId5"/>
          <a:stretch>
            <a:fillRect/>
          </a:stretch>
        </p:blipFill>
        <p:spPr>
          <a:xfrm>
            <a:off x="6224989" y="3338207"/>
            <a:ext cx="5390322" cy="3326346"/>
          </a:xfrm>
          <a:prstGeom prst="rect">
            <a:avLst/>
          </a:prstGeom>
        </p:spPr>
      </p:pic>
    </p:spTree>
    <p:extLst>
      <p:ext uri="{BB962C8B-B14F-4D97-AF65-F5344CB8AC3E}">
        <p14:creationId xmlns:p14="http://schemas.microsoft.com/office/powerpoint/2010/main" val="14693342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BEF80-388A-F596-1A28-0B6EA52AE511}"/>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01A89512-486E-EF44-92EB-140FF40D48CB}"/>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F6D45CFC-067A-E4E1-8313-9D3FC769990D}"/>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62A9C9D1-3283-2FD2-7995-CE575F4395F7}"/>
              </a:ext>
            </a:extLst>
          </p:cNvPr>
          <p:cNvPicPr>
            <a:picLocks noChangeAspect="1"/>
          </p:cNvPicPr>
          <p:nvPr/>
        </p:nvPicPr>
        <p:blipFill>
          <a:blip r:embed="rId2"/>
          <a:stretch>
            <a:fillRect/>
          </a:stretch>
        </p:blipFill>
        <p:spPr>
          <a:xfrm>
            <a:off x="10943949" y="6390005"/>
            <a:ext cx="1112216" cy="408360"/>
          </a:xfrm>
          <a:prstGeom prst="rect">
            <a:avLst/>
          </a:prstGeom>
        </p:spPr>
      </p:pic>
      <p:pic>
        <p:nvPicPr>
          <p:cNvPr id="9" name="图片 8">
            <a:extLst>
              <a:ext uri="{FF2B5EF4-FFF2-40B4-BE49-F238E27FC236}">
                <a16:creationId xmlns:a16="http://schemas.microsoft.com/office/drawing/2014/main" id="{B110DC5F-AA90-7FE1-04EA-3898EA824983}"/>
              </a:ext>
            </a:extLst>
          </p:cNvPr>
          <p:cNvPicPr>
            <a:picLocks noChangeAspect="1"/>
          </p:cNvPicPr>
          <p:nvPr/>
        </p:nvPicPr>
        <p:blipFill>
          <a:blip r:embed="rId3"/>
          <a:stretch>
            <a:fillRect/>
          </a:stretch>
        </p:blipFill>
        <p:spPr>
          <a:xfrm>
            <a:off x="263491" y="1469184"/>
            <a:ext cx="11115474" cy="4920821"/>
          </a:xfrm>
          <a:prstGeom prst="rect">
            <a:avLst/>
          </a:prstGeom>
        </p:spPr>
      </p:pic>
      <p:sp>
        <p:nvSpPr>
          <p:cNvPr id="11" name="文本框 10">
            <a:extLst>
              <a:ext uri="{FF2B5EF4-FFF2-40B4-BE49-F238E27FC236}">
                <a16:creationId xmlns:a16="http://schemas.microsoft.com/office/drawing/2014/main" id="{A242AFF4-E385-BB08-1ADB-EFDC75F73F34}"/>
              </a:ext>
            </a:extLst>
          </p:cNvPr>
          <p:cNvSpPr txBox="1"/>
          <p:nvPr/>
        </p:nvSpPr>
        <p:spPr>
          <a:xfrm>
            <a:off x="467139" y="981429"/>
            <a:ext cx="3775393"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如何减少大模型概率性幻觉问题</a:t>
            </a:r>
          </a:p>
        </p:txBody>
      </p:sp>
    </p:spTree>
    <p:extLst>
      <p:ext uri="{BB962C8B-B14F-4D97-AF65-F5344CB8AC3E}">
        <p14:creationId xmlns:p14="http://schemas.microsoft.com/office/powerpoint/2010/main" val="19847043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FC847-28AB-B304-2CE8-94764C3A8940}"/>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06D1B876-ACF2-E8B6-1BF9-3F064D6648B4}"/>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36A9C49B-9999-2E58-1D36-FA76725C1E70}"/>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BF41D8DD-BBE4-5DB3-F261-795C60C816C8}"/>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11" name="文本框 10">
            <a:extLst>
              <a:ext uri="{FF2B5EF4-FFF2-40B4-BE49-F238E27FC236}">
                <a16:creationId xmlns:a16="http://schemas.microsoft.com/office/drawing/2014/main" id="{979AA02F-07DA-8AE0-DB51-85483D0B069C}"/>
              </a:ext>
            </a:extLst>
          </p:cNvPr>
          <p:cNvSpPr txBox="1"/>
          <p:nvPr/>
        </p:nvSpPr>
        <p:spPr>
          <a:xfrm>
            <a:off x="467139" y="981429"/>
            <a:ext cx="3775393"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如何减少大模型概率性幻觉问题</a:t>
            </a:r>
          </a:p>
        </p:txBody>
      </p:sp>
      <p:pic>
        <p:nvPicPr>
          <p:cNvPr id="2" name="图片 1">
            <a:extLst>
              <a:ext uri="{FF2B5EF4-FFF2-40B4-BE49-F238E27FC236}">
                <a16:creationId xmlns:a16="http://schemas.microsoft.com/office/drawing/2014/main" id="{EC511DCC-4661-EAC7-CA51-D097235B589B}"/>
              </a:ext>
            </a:extLst>
          </p:cNvPr>
          <p:cNvPicPr>
            <a:picLocks noChangeAspect="1"/>
          </p:cNvPicPr>
          <p:nvPr/>
        </p:nvPicPr>
        <p:blipFill>
          <a:blip r:embed="rId3"/>
          <a:stretch>
            <a:fillRect/>
          </a:stretch>
        </p:blipFill>
        <p:spPr>
          <a:xfrm>
            <a:off x="336721" y="1662936"/>
            <a:ext cx="11050147" cy="4399933"/>
          </a:xfrm>
          <a:prstGeom prst="rect">
            <a:avLst/>
          </a:prstGeom>
        </p:spPr>
      </p:pic>
    </p:spTree>
    <p:extLst>
      <p:ext uri="{BB962C8B-B14F-4D97-AF65-F5344CB8AC3E}">
        <p14:creationId xmlns:p14="http://schemas.microsoft.com/office/powerpoint/2010/main" val="653776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ECDE9-5D0D-2869-27B7-BEE3806430E5}"/>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18266881-DAD9-B978-AA95-CE741D42DC58}"/>
              </a:ext>
            </a:extLst>
          </p:cNvPr>
          <p:cNvSpPr txBox="1"/>
          <p:nvPr/>
        </p:nvSpPr>
        <p:spPr>
          <a:xfrm>
            <a:off x="3740227" y="3019237"/>
            <a:ext cx="4711546" cy="892552"/>
          </a:xfrm>
          <a:prstGeom prst="rect">
            <a:avLst/>
          </a:prstGeom>
          <a:noFill/>
        </p:spPr>
        <p:txBody>
          <a:bodyPr wrap="none" rtlCol="0">
            <a:spAutoFit/>
          </a:bodyPr>
          <a:lstStyle/>
          <a:p>
            <a:pPr algn="ctr"/>
            <a:r>
              <a:rPr kumimoji="1" lang="zh-CN" altLang="en-US" sz="2800" b="1" dirty="0">
                <a:latin typeface="Microsoft YaHei" panose="020B0503020204020204" pitchFamily="34" charset="-122"/>
                <a:ea typeface="Microsoft YaHei" panose="020B0503020204020204" pitchFamily="34" charset="-122"/>
                <a:cs typeface="Arial" panose="020B0604020202020204" pitchFamily="34" charset="0"/>
              </a:rPr>
              <a:t>什么是大语言模型</a:t>
            </a:r>
            <a:endParaRPr kumimoji="1" lang="en-US" altLang="zh-CN" sz="2800" b="1" dirty="0">
              <a:latin typeface="Microsoft YaHei" panose="020B0503020204020204" pitchFamily="34" charset="-122"/>
              <a:ea typeface="Microsoft YaHei" panose="020B0503020204020204" pitchFamily="34" charset="-122"/>
              <a:cs typeface="Arial" panose="020B0604020202020204" pitchFamily="34" charset="0"/>
            </a:endParaRPr>
          </a:p>
          <a:p>
            <a:pPr algn="ctr"/>
            <a:r>
              <a:rPr kumimoji="1" lang="en-US" altLang="zh-CN" sz="2400" b="1" dirty="0">
                <a:solidFill>
                  <a:schemeClr val="bg1">
                    <a:lumMod val="65000"/>
                  </a:schemeClr>
                </a:solidFill>
                <a:latin typeface="Arial" panose="020B0604020202020204" pitchFamily="34" charset="0"/>
                <a:cs typeface="Arial" panose="020B0604020202020204" pitchFamily="34" charset="0"/>
              </a:rPr>
              <a:t>What is Large Language Model</a:t>
            </a:r>
            <a:endParaRPr kumimoji="1" lang="zh-CN" altLang="en-US" sz="2400" b="1" dirty="0">
              <a:solidFill>
                <a:schemeClr val="bg1">
                  <a:lumMod val="65000"/>
                </a:schemeClr>
              </a:solidFill>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3FF09BD0-0829-A1FA-1D91-9B8927CFDA82}"/>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3" name="半闭框 2">
            <a:extLst>
              <a:ext uri="{FF2B5EF4-FFF2-40B4-BE49-F238E27FC236}">
                <a16:creationId xmlns:a16="http://schemas.microsoft.com/office/drawing/2014/main" id="{6E26F4B9-26EE-0AB5-C004-AFD655240D3F}"/>
              </a:ext>
            </a:extLst>
          </p:cNvPr>
          <p:cNvSpPr/>
          <p:nvPr/>
        </p:nvSpPr>
        <p:spPr>
          <a:xfrm>
            <a:off x="3511916" y="2874924"/>
            <a:ext cx="596708" cy="590589"/>
          </a:xfrm>
          <a:prstGeom prst="half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半闭框 3">
            <a:extLst>
              <a:ext uri="{FF2B5EF4-FFF2-40B4-BE49-F238E27FC236}">
                <a16:creationId xmlns:a16="http://schemas.microsoft.com/office/drawing/2014/main" id="{865768AC-50D4-2542-EBAC-BF9FF9F7DF41}"/>
              </a:ext>
            </a:extLst>
          </p:cNvPr>
          <p:cNvSpPr/>
          <p:nvPr/>
        </p:nvSpPr>
        <p:spPr>
          <a:xfrm rot="10800000">
            <a:off x="8083376" y="3465514"/>
            <a:ext cx="596707" cy="590588"/>
          </a:xfrm>
          <a:prstGeom prst="half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18330213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0583E-5403-9CF2-A462-40815F7B53E1}"/>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B694D6AC-506C-38F7-01D6-6C4EBD74A703}"/>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C2B16578-7212-98D1-EE3B-96905608DCEB}"/>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EFAFAC75-0BFD-4230-4C52-1CC56AB5627D}"/>
              </a:ext>
            </a:extLst>
          </p:cNvPr>
          <p:cNvPicPr>
            <a:picLocks noChangeAspect="1"/>
          </p:cNvPicPr>
          <p:nvPr/>
        </p:nvPicPr>
        <p:blipFill>
          <a:blip r:embed="rId2"/>
          <a:stretch>
            <a:fillRect/>
          </a:stretch>
        </p:blipFill>
        <p:spPr>
          <a:xfrm>
            <a:off x="10943949" y="6390005"/>
            <a:ext cx="1112216" cy="408360"/>
          </a:xfrm>
          <a:prstGeom prst="rect">
            <a:avLst/>
          </a:prstGeom>
        </p:spPr>
      </p:pic>
      <p:pic>
        <p:nvPicPr>
          <p:cNvPr id="3" name="图片 2">
            <a:extLst>
              <a:ext uri="{FF2B5EF4-FFF2-40B4-BE49-F238E27FC236}">
                <a16:creationId xmlns:a16="http://schemas.microsoft.com/office/drawing/2014/main" id="{7F195FAD-7CFD-CEE3-3EB6-A530D6B7E6DA}"/>
              </a:ext>
            </a:extLst>
          </p:cNvPr>
          <p:cNvPicPr>
            <a:picLocks noChangeAspect="1"/>
          </p:cNvPicPr>
          <p:nvPr/>
        </p:nvPicPr>
        <p:blipFill>
          <a:blip r:embed="rId3"/>
          <a:stretch>
            <a:fillRect/>
          </a:stretch>
        </p:blipFill>
        <p:spPr>
          <a:xfrm>
            <a:off x="812453" y="848971"/>
            <a:ext cx="9766853" cy="5233084"/>
          </a:xfrm>
          <a:prstGeom prst="rect">
            <a:avLst/>
          </a:prstGeom>
        </p:spPr>
      </p:pic>
      <p:sp>
        <p:nvSpPr>
          <p:cNvPr id="5" name="文本框 4">
            <a:extLst>
              <a:ext uri="{FF2B5EF4-FFF2-40B4-BE49-F238E27FC236}">
                <a16:creationId xmlns:a16="http://schemas.microsoft.com/office/drawing/2014/main" id="{DE812F2A-79ED-EDF4-469A-8EFE8F96D720}"/>
              </a:ext>
            </a:extLst>
          </p:cNvPr>
          <p:cNvSpPr txBox="1"/>
          <p:nvPr/>
        </p:nvSpPr>
        <p:spPr>
          <a:xfrm>
            <a:off x="7882081" y="6229830"/>
            <a:ext cx="3241593" cy="307777"/>
          </a:xfrm>
          <a:prstGeom prst="rect">
            <a:avLst/>
          </a:prstGeom>
          <a:noFill/>
        </p:spPr>
        <p:txBody>
          <a:bodyPr wrap="none" rtlCol="0">
            <a:spAutoFit/>
          </a:bodyPr>
          <a:lstStyle/>
          <a:p>
            <a:r>
              <a:rPr kumimoji="1" lang="en-US" altLang="zh-CN" sz="1400" dirty="0">
                <a:latin typeface="Times New Roman" panose="02020603050405020304" pitchFamily="18" charset="0"/>
                <a:ea typeface="KaiTi" panose="02010609060101010101" pitchFamily="49" charset="-122"/>
                <a:cs typeface="Times New Roman" panose="02020603050405020304" pitchFamily="18" charset="0"/>
              </a:rPr>
              <a:t>--</a:t>
            </a:r>
            <a:r>
              <a:rPr kumimoji="1" lang="zh-CN" altLang="en-US" sz="1400" dirty="0">
                <a:latin typeface="Times New Roman" panose="02020603050405020304" pitchFamily="18" charset="0"/>
                <a:ea typeface="KaiTi" panose="02010609060101010101" pitchFamily="49" charset="-122"/>
                <a:cs typeface="Times New Roman" panose="02020603050405020304" pitchFamily="18" charset="0"/>
              </a:rPr>
              <a:t> 参考清华大学</a:t>
            </a:r>
            <a:r>
              <a:rPr kumimoji="1" lang="en-US" altLang="zh-CN" sz="1400" dirty="0">
                <a:latin typeface="Times New Roman" panose="02020603050405020304" pitchFamily="18" charset="0"/>
                <a:ea typeface="KaiTi" panose="02010609060101010101" pitchFamily="49" charset="-122"/>
                <a:cs typeface="Times New Roman" panose="02020603050405020304" pitchFamily="18" charset="0"/>
              </a:rPr>
              <a:t>《</a:t>
            </a:r>
            <a:r>
              <a:rPr kumimoji="1" lang="en-US" altLang="zh-CN" sz="1400" dirty="0" err="1">
                <a:latin typeface="Times New Roman" panose="02020603050405020304" pitchFamily="18" charset="0"/>
                <a:ea typeface="KaiTi" panose="02010609060101010101" pitchFamily="49" charset="-122"/>
                <a:cs typeface="Times New Roman" panose="02020603050405020304" pitchFamily="18" charset="0"/>
              </a:rPr>
              <a:t>DeepSeek</a:t>
            </a:r>
            <a:r>
              <a:rPr kumimoji="1" lang="zh-CN" altLang="en-US" sz="1400" dirty="0">
                <a:latin typeface="Times New Roman" panose="02020603050405020304" pitchFamily="18" charset="0"/>
                <a:ea typeface="KaiTi" panose="02010609060101010101" pitchFamily="49" charset="-122"/>
                <a:cs typeface="Times New Roman" panose="02020603050405020304" pitchFamily="18" charset="0"/>
              </a:rPr>
              <a:t>与</a:t>
            </a:r>
            <a:r>
              <a:rPr kumimoji="1" lang="en-US" altLang="zh-CN" sz="1400" dirty="0">
                <a:latin typeface="Times New Roman" panose="02020603050405020304" pitchFamily="18" charset="0"/>
                <a:ea typeface="KaiTi" panose="02010609060101010101" pitchFamily="49" charset="-122"/>
                <a:cs typeface="Times New Roman" panose="02020603050405020304" pitchFamily="18" charset="0"/>
              </a:rPr>
              <a:t>AI</a:t>
            </a:r>
            <a:r>
              <a:rPr kumimoji="1" lang="zh-CN" altLang="en-US" sz="1400" dirty="0">
                <a:latin typeface="Times New Roman" panose="02020603050405020304" pitchFamily="18" charset="0"/>
                <a:ea typeface="KaiTi" panose="02010609060101010101" pitchFamily="49" charset="-122"/>
                <a:cs typeface="Times New Roman" panose="02020603050405020304" pitchFamily="18" charset="0"/>
              </a:rPr>
              <a:t>幻觉</a:t>
            </a:r>
            <a:r>
              <a:rPr kumimoji="1" lang="en-US" altLang="zh-CN" sz="1400" dirty="0">
                <a:latin typeface="Times New Roman" panose="02020603050405020304" pitchFamily="18" charset="0"/>
                <a:ea typeface="KaiTi" panose="02010609060101010101" pitchFamily="49" charset="-122"/>
                <a:cs typeface="Times New Roman" panose="02020603050405020304" pitchFamily="18" charset="0"/>
              </a:rPr>
              <a:t>》</a:t>
            </a:r>
            <a:endParaRPr kumimoji="1" lang="zh-CN" altLang="en-US" sz="1400" dirty="0">
              <a:latin typeface="Times New Roman" panose="02020603050405020304" pitchFamily="18" charset="0"/>
              <a:ea typeface="KaiTi"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123342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99365-A32F-8932-D3AB-1A61AD66B5CD}"/>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30D2FA2D-FA5D-A13B-7ECE-B4C13CFCD059}"/>
              </a:ext>
            </a:extLst>
          </p:cNvPr>
          <p:cNvSpPr txBox="1"/>
          <p:nvPr/>
        </p:nvSpPr>
        <p:spPr>
          <a:xfrm>
            <a:off x="3435308" y="3019237"/>
            <a:ext cx="5321393" cy="800219"/>
          </a:xfrm>
          <a:prstGeom prst="rect">
            <a:avLst/>
          </a:prstGeom>
          <a:noFill/>
        </p:spPr>
        <p:txBody>
          <a:bodyPr wrap="none" rtlCol="0">
            <a:spAutoFit/>
          </a:bodyPr>
          <a:lstStyle/>
          <a:p>
            <a:pPr algn="ctr"/>
            <a:r>
              <a:rPr kumimoji="1" lang="zh-CN" altLang="en-US" sz="2800" b="1" dirty="0">
                <a:latin typeface="Microsoft YaHei" panose="020B0503020204020204" pitchFamily="34" charset="-122"/>
                <a:ea typeface="Microsoft YaHei" panose="020B0503020204020204" pitchFamily="34" charset="-122"/>
                <a:cs typeface="Arial" panose="020B0604020202020204" pitchFamily="34" charset="0"/>
              </a:rPr>
              <a:t>怎样部署大模型</a:t>
            </a:r>
          </a:p>
          <a:p>
            <a:pPr algn="ctr"/>
            <a:r>
              <a:rPr kumimoji="1" lang="en-US" altLang="zh-CN" b="1" dirty="0">
                <a:solidFill>
                  <a:schemeClr val="bg1">
                    <a:lumMod val="50000"/>
                  </a:schemeClr>
                </a:solidFill>
                <a:latin typeface="Microsoft YaHei" panose="020B0503020204020204" pitchFamily="34" charset="-122"/>
                <a:ea typeface="Microsoft YaHei" panose="020B0503020204020204" pitchFamily="34" charset="-122"/>
                <a:cs typeface="Arial" panose="020B0604020202020204" pitchFamily="34" charset="0"/>
              </a:rPr>
              <a:t>How can LLM be deployed in local machines</a:t>
            </a:r>
          </a:p>
        </p:txBody>
      </p:sp>
      <p:pic>
        <p:nvPicPr>
          <p:cNvPr id="7" name="图片 6">
            <a:extLst>
              <a:ext uri="{FF2B5EF4-FFF2-40B4-BE49-F238E27FC236}">
                <a16:creationId xmlns:a16="http://schemas.microsoft.com/office/drawing/2014/main" id="{401D29F3-2CA2-63CC-DD65-502E7A85B435}"/>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3" name="半闭框 2">
            <a:extLst>
              <a:ext uri="{FF2B5EF4-FFF2-40B4-BE49-F238E27FC236}">
                <a16:creationId xmlns:a16="http://schemas.microsoft.com/office/drawing/2014/main" id="{C11E822D-CC40-8949-A7AA-FDBCE88F7C43}"/>
              </a:ext>
            </a:extLst>
          </p:cNvPr>
          <p:cNvSpPr/>
          <p:nvPr/>
        </p:nvSpPr>
        <p:spPr>
          <a:xfrm>
            <a:off x="2686476" y="2885848"/>
            <a:ext cx="596708" cy="590589"/>
          </a:xfrm>
          <a:prstGeom prst="half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半闭框 3">
            <a:extLst>
              <a:ext uri="{FF2B5EF4-FFF2-40B4-BE49-F238E27FC236}">
                <a16:creationId xmlns:a16="http://schemas.microsoft.com/office/drawing/2014/main" id="{5E12F4C7-A549-4FF3-FAA4-C1F58DFBD806}"/>
              </a:ext>
            </a:extLst>
          </p:cNvPr>
          <p:cNvSpPr/>
          <p:nvPr/>
        </p:nvSpPr>
        <p:spPr>
          <a:xfrm rot="10800000">
            <a:off x="9207168" y="3465513"/>
            <a:ext cx="596707" cy="590588"/>
          </a:xfrm>
          <a:prstGeom prst="half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20417770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9225D-8819-1AEC-F5EC-A29740BF2389}"/>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D628BB06-16BE-B7E5-19B7-4A3D1F69E753}"/>
              </a:ext>
            </a:extLst>
          </p:cNvPr>
          <p:cNvSpPr txBox="1"/>
          <p:nvPr/>
        </p:nvSpPr>
        <p:spPr>
          <a:xfrm>
            <a:off x="385612" y="102484"/>
            <a:ext cx="7027758" cy="461665"/>
          </a:xfrm>
          <a:prstGeom prst="rect">
            <a:avLst/>
          </a:prstGeom>
          <a:noFill/>
        </p:spPr>
        <p:txBody>
          <a:bodyPr wrap="none" rtlCol="0">
            <a:spAutoFit/>
          </a:bodyPr>
          <a:lstStyle/>
          <a:p>
            <a:pPr algn="ctr"/>
            <a:r>
              <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rPr>
              <a:t>How can LLM be deployed in local machines</a:t>
            </a:r>
          </a:p>
        </p:txBody>
      </p:sp>
      <p:sp>
        <p:nvSpPr>
          <p:cNvPr id="7" name="矩形 6">
            <a:extLst>
              <a:ext uri="{FF2B5EF4-FFF2-40B4-BE49-F238E27FC236}">
                <a16:creationId xmlns:a16="http://schemas.microsoft.com/office/drawing/2014/main" id="{66B0AA00-D7B2-F071-5721-1F40ABC1A3DE}"/>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001F56B7-ABEC-9B67-801B-73F7944D3F5A}"/>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5" name="文本框 4">
            <a:extLst>
              <a:ext uri="{FF2B5EF4-FFF2-40B4-BE49-F238E27FC236}">
                <a16:creationId xmlns:a16="http://schemas.microsoft.com/office/drawing/2014/main" id="{5736B82A-0008-E2DA-528F-1036448888F2}"/>
              </a:ext>
            </a:extLst>
          </p:cNvPr>
          <p:cNvSpPr txBox="1"/>
          <p:nvPr/>
        </p:nvSpPr>
        <p:spPr>
          <a:xfrm>
            <a:off x="263491" y="1053547"/>
            <a:ext cx="1467068"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网页端使用</a:t>
            </a:r>
          </a:p>
        </p:txBody>
      </p:sp>
      <p:pic>
        <p:nvPicPr>
          <p:cNvPr id="8" name="图片 7">
            <a:extLst>
              <a:ext uri="{FF2B5EF4-FFF2-40B4-BE49-F238E27FC236}">
                <a16:creationId xmlns:a16="http://schemas.microsoft.com/office/drawing/2014/main" id="{435057FA-083F-FADE-5CAB-FF8F79AE8D3D}"/>
              </a:ext>
            </a:extLst>
          </p:cNvPr>
          <p:cNvPicPr>
            <a:picLocks noChangeAspect="1"/>
          </p:cNvPicPr>
          <p:nvPr/>
        </p:nvPicPr>
        <p:blipFill>
          <a:blip r:embed="rId3"/>
          <a:stretch>
            <a:fillRect/>
          </a:stretch>
        </p:blipFill>
        <p:spPr>
          <a:xfrm>
            <a:off x="1968219" y="1806123"/>
            <a:ext cx="1727200" cy="622300"/>
          </a:xfrm>
          <a:prstGeom prst="rect">
            <a:avLst/>
          </a:prstGeom>
        </p:spPr>
      </p:pic>
      <p:sp>
        <p:nvSpPr>
          <p:cNvPr id="10" name="文本框 9">
            <a:extLst>
              <a:ext uri="{FF2B5EF4-FFF2-40B4-BE49-F238E27FC236}">
                <a16:creationId xmlns:a16="http://schemas.microsoft.com/office/drawing/2014/main" id="{201BD1A1-7236-4AF2-9022-12CE1F4BE212}"/>
              </a:ext>
            </a:extLst>
          </p:cNvPr>
          <p:cNvSpPr txBox="1"/>
          <p:nvPr/>
        </p:nvSpPr>
        <p:spPr>
          <a:xfrm>
            <a:off x="2041449" y="2510965"/>
            <a:ext cx="3609114" cy="369332"/>
          </a:xfrm>
          <a:prstGeom prst="rect">
            <a:avLst/>
          </a:prstGeom>
          <a:noFill/>
        </p:spPr>
        <p:txBody>
          <a:bodyPr wrap="square">
            <a:spAutoFit/>
          </a:bodyPr>
          <a:lstStyle/>
          <a:p>
            <a:r>
              <a:rPr lang="zh-CN" altLang="en-US" dirty="0">
                <a:latin typeface="Arial" panose="020B0604020202020204" pitchFamily="34" charset="0"/>
                <a:cs typeface="Arial" panose="020B0604020202020204" pitchFamily="34" charset="0"/>
              </a:rPr>
              <a:t>https://www.deepseek.com/</a:t>
            </a:r>
          </a:p>
        </p:txBody>
      </p:sp>
      <p:pic>
        <p:nvPicPr>
          <p:cNvPr id="4" name="图片 3">
            <a:extLst>
              <a:ext uri="{FF2B5EF4-FFF2-40B4-BE49-F238E27FC236}">
                <a16:creationId xmlns:a16="http://schemas.microsoft.com/office/drawing/2014/main" id="{43EF2060-FA21-BF8F-7E8A-353B28EAE38F}"/>
              </a:ext>
            </a:extLst>
          </p:cNvPr>
          <p:cNvPicPr>
            <a:picLocks noChangeAspect="1"/>
          </p:cNvPicPr>
          <p:nvPr/>
        </p:nvPicPr>
        <p:blipFill>
          <a:blip r:embed="rId4"/>
          <a:stretch>
            <a:fillRect/>
          </a:stretch>
        </p:blipFill>
        <p:spPr>
          <a:xfrm>
            <a:off x="2041449" y="3229771"/>
            <a:ext cx="1415385" cy="568474"/>
          </a:xfrm>
          <a:prstGeom prst="rect">
            <a:avLst/>
          </a:prstGeom>
        </p:spPr>
      </p:pic>
      <p:sp>
        <p:nvSpPr>
          <p:cNvPr id="11" name="文本框 10">
            <a:extLst>
              <a:ext uri="{FF2B5EF4-FFF2-40B4-BE49-F238E27FC236}">
                <a16:creationId xmlns:a16="http://schemas.microsoft.com/office/drawing/2014/main" id="{C940E4D9-2DE7-221C-AA10-89AD1B539519}"/>
              </a:ext>
            </a:extLst>
          </p:cNvPr>
          <p:cNvSpPr txBox="1"/>
          <p:nvPr/>
        </p:nvSpPr>
        <p:spPr>
          <a:xfrm>
            <a:off x="2048569" y="3798245"/>
            <a:ext cx="2422056" cy="369332"/>
          </a:xfrm>
          <a:prstGeom prst="rect">
            <a:avLst/>
          </a:prstGeom>
          <a:noFill/>
        </p:spPr>
        <p:txBody>
          <a:bodyPr wrap="square">
            <a:spAutoFit/>
          </a:bodyPr>
          <a:lstStyle/>
          <a:p>
            <a:r>
              <a:rPr lang="zh-CN" altLang="en-US" dirty="0">
                <a:latin typeface="Arial" panose="020B0604020202020204" pitchFamily="34" charset="0"/>
                <a:cs typeface="Arial" panose="020B0604020202020204" pitchFamily="34" charset="0"/>
              </a:rPr>
              <a:t>https://openai.com</a:t>
            </a:r>
            <a:r>
              <a:rPr lang="zh-CN" altLang="en-US" dirty="0"/>
              <a:t>/</a:t>
            </a:r>
          </a:p>
        </p:txBody>
      </p:sp>
      <p:pic>
        <p:nvPicPr>
          <p:cNvPr id="12" name="图片 11">
            <a:extLst>
              <a:ext uri="{FF2B5EF4-FFF2-40B4-BE49-F238E27FC236}">
                <a16:creationId xmlns:a16="http://schemas.microsoft.com/office/drawing/2014/main" id="{465C671D-9BE6-E4D0-9C9F-E7422CB751AC}"/>
              </a:ext>
            </a:extLst>
          </p:cNvPr>
          <p:cNvPicPr>
            <a:picLocks noChangeAspect="1"/>
          </p:cNvPicPr>
          <p:nvPr/>
        </p:nvPicPr>
        <p:blipFill>
          <a:blip r:embed="rId5"/>
          <a:stretch>
            <a:fillRect/>
          </a:stretch>
        </p:blipFill>
        <p:spPr>
          <a:xfrm>
            <a:off x="1968219" y="4517052"/>
            <a:ext cx="2590800" cy="622300"/>
          </a:xfrm>
          <a:prstGeom prst="rect">
            <a:avLst/>
          </a:prstGeom>
        </p:spPr>
      </p:pic>
      <p:sp>
        <p:nvSpPr>
          <p:cNvPr id="14" name="文本框 13">
            <a:extLst>
              <a:ext uri="{FF2B5EF4-FFF2-40B4-BE49-F238E27FC236}">
                <a16:creationId xmlns:a16="http://schemas.microsoft.com/office/drawing/2014/main" id="{47271D27-DD16-EB61-8827-53307CF0B4C9}"/>
              </a:ext>
            </a:extLst>
          </p:cNvPr>
          <p:cNvSpPr txBox="1"/>
          <p:nvPr/>
        </p:nvSpPr>
        <p:spPr>
          <a:xfrm>
            <a:off x="2032175" y="5301631"/>
            <a:ext cx="2670514" cy="369332"/>
          </a:xfrm>
          <a:prstGeom prst="rect">
            <a:avLst/>
          </a:prstGeom>
          <a:noFill/>
        </p:spPr>
        <p:txBody>
          <a:bodyPr wrap="square">
            <a:spAutoFit/>
          </a:bodyPr>
          <a:lstStyle/>
          <a:p>
            <a:r>
              <a:rPr lang="zh-CN" altLang="en-US" dirty="0">
                <a:latin typeface="Arial" panose="020B0604020202020204" pitchFamily="34" charset="0"/>
                <a:cs typeface="Arial" panose="020B0604020202020204" pitchFamily="34" charset="0"/>
              </a:rPr>
              <a:t>https://chat.qwen.ai/</a:t>
            </a:r>
          </a:p>
        </p:txBody>
      </p:sp>
      <p:pic>
        <p:nvPicPr>
          <p:cNvPr id="15" name="图片 14">
            <a:extLst>
              <a:ext uri="{FF2B5EF4-FFF2-40B4-BE49-F238E27FC236}">
                <a16:creationId xmlns:a16="http://schemas.microsoft.com/office/drawing/2014/main" id="{70CB2A78-9D77-EC0D-5E74-E99D99F09E42}"/>
              </a:ext>
            </a:extLst>
          </p:cNvPr>
          <p:cNvPicPr>
            <a:picLocks noChangeAspect="1"/>
          </p:cNvPicPr>
          <p:nvPr/>
        </p:nvPicPr>
        <p:blipFill>
          <a:blip r:embed="rId6"/>
          <a:stretch>
            <a:fillRect/>
          </a:stretch>
        </p:blipFill>
        <p:spPr>
          <a:xfrm>
            <a:off x="6573721" y="2044625"/>
            <a:ext cx="1016000" cy="838200"/>
          </a:xfrm>
          <a:prstGeom prst="rect">
            <a:avLst/>
          </a:prstGeom>
        </p:spPr>
      </p:pic>
      <p:sp>
        <p:nvSpPr>
          <p:cNvPr id="17" name="文本框 16">
            <a:extLst>
              <a:ext uri="{FF2B5EF4-FFF2-40B4-BE49-F238E27FC236}">
                <a16:creationId xmlns:a16="http://schemas.microsoft.com/office/drawing/2014/main" id="{3747FECC-D55C-8827-52B0-552C355A099D}"/>
              </a:ext>
            </a:extLst>
          </p:cNvPr>
          <p:cNvSpPr txBox="1"/>
          <p:nvPr/>
        </p:nvSpPr>
        <p:spPr>
          <a:xfrm>
            <a:off x="6541440" y="2747100"/>
            <a:ext cx="3516962" cy="369332"/>
          </a:xfrm>
          <a:prstGeom prst="rect">
            <a:avLst/>
          </a:prstGeom>
          <a:noFill/>
        </p:spPr>
        <p:txBody>
          <a:bodyPr wrap="square">
            <a:spAutoFit/>
          </a:bodyPr>
          <a:lstStyle/>
          <a:p>
            <a:r>
              <a:rPr lang="zh-CN" altLang="en-US" dirty="0">
                <a:latin typeface="Arial" panose="020B0604020202020204" pitchFamily="34" charset="0"/>
                <a:cs typeface="Arial" panose="020B0604020202020204" pitchFamily="34" charset="0"/>
              </a:rPr>
              <a:t>https://gemini.google.com/app</a:t>
            </a:r>
          </a:p>
        </p:txBody>
      </p:sp>
      <p:pic>
        <p:nvPicPr>
          <p:cNvPr id="18" name="图片 17">
            <a:extLst>
              <a:ext uri="{FF2B5EF4-FFF2-40B4-BE49-F238E27FC236}">
                <a16:creationId xmlns:a16="http://schemas.microsoft.com/office/drawing/2014/main" id="{68938110-924A-33AB-886B-A0B0210EB7D8}"/>
              </a:ext>
            </a:extLst>
          </p:cNvPr>
          <p:cNvPicPr>
            <a:picLocks noChangeAspect="1"/>
          </p:cNvPicPr>
          <p:nvPr/>
        </p:nvPicPr>
        <p:blipFill>
          <a:blip r:embed="rId7"/>
          <a:stretch>
            <a:fillRect/>
          </a:stretch>
        </p:blipFill>
        <p:spPr>
          <a:xfrm>
            <a:off x="6573721" y="3907575"/>
            <a:ext cx="1180677" cy="568474"/>
          </a:xfrm>
          <a:prstGeom prst="rect">
            <a:avLst/>
          </a:prstGeom>
        </p:spPr>
      </p:pic>
      <p:sp>
        <p:nvSpPr>
          <p:cNvPr id="20" name="文本框 19">
            <a:extLst>
              <a:ext uri="{FF2B5EF4-FFF2-40B4-BE49-F238E27FC236}">
                <a16:creationId xmlns:a16="http://schemas.microsoft.com/office/drawing/2014/main" id="{0E4062F5-2EFE-CD43-F94D-AA1F613F31EE}"/>
              </a:ext>
            </a:extLst>
          </p:cNvPr>
          <p:cNvSpPr txBox="1"/>
          <p:nvPr/>
        </p:nvSpPr>
        <p:spPr>
          <a:xfrm>
            <a:off x="6541439" y="4620861"/>
            <a:ext cx="3964224" cy="369332"/>
          </a:xfrm>
          <a:prstGeom prst="rect">
            <a:avLst/>
          </a:prstGeom>
          <a:noFill/>
        </p:spPr>
        <p:txBody>
          <a:bodyPr wrap="square">
            <a:spAutoFit/>
          </a:bodyPr>
          <a:lstStyle/>
          <a:p>
            <a:r>
              <a:rPr lang="zh-CN" altLang="en-US" dirty="0">
                <a:latin typeface="Arial" panose="020B0604020202020204" pitchFamily="34" charset="0"/>
                <a:cs typeface="Arial" panose="020B0604020202020204" pitchFamily="34" charset="0"/>
              </a:rPr>
              <a:t>https://grok.com/?referrer=website</a:t>
            </a:r>
          </a:p>
        </p:txBody>
      </p:sp>
    </p:spTree>
    <p:extLst>
      <p:ext uri="{BB962C8B-B14F-4D97-AF65-F5344CB8AC3E}">
        <p14:creationId xmlns:p14="http://schemas.microsoft.com/office/powerpoint/2010/main" val="16968501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0697D-9EBC-E20C-B3E9-38CE0AD07073}"/>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9EF04615-6187-5E1D-DD1E-1B6055A006C8}"/>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30" name="圆角矩形 29">
            <a:extLst>
              <a:ext uri="{FF2B5EF4-FFF2-40B4-BE49-F238E27FC236}">
                <a16:creationId xmlns:a16="http://schemas.microsoft.com/office/drawing/2014/main" id="{066B0771-C1E1-9C6D-67A6-C9AC6A27056F}"/>
              </a:ext>
            </a:extLst>
          </p:cNvPr>
          <p:cNvSpPr/>
          <p:nvPr/>
        </p:nvSpPr>
        <p:spPr>
          <a:xfrm>
            <a:off x="9378179" y="5993541"/>
            <a:ext cx="1733407" cy="499397"/>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圆角矩形 28">
            <a:extLst>
              <a:ext uri="{FF2B5EF4-FFF2-40B4-BE49-F238E27FC236}">
                <a16:creationId xmlns:a16="http://schemas.microsoft.com/office/drawing/2014/main" id="{9C0727DE-9764-B757-4844-0EC954780763}"/>
              </a:ext>
            </a:extLst>
          </p:cNvPr>
          <p:cNvSpPr/>
          <p:nvPr/>
        </p:nvSpPr>
        <p:spPr>
          <a:xfrm>
            <a:off x="7281407" y="5997483"/>
            <a:ext cx="1839880" cy="499397"/>
          </a:xfrm>
          <a:prstGeom prst="round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圆角矩形 27">
            <a:extLst>
              <a:ext uri="{FF2B5EF4-FFF2-40B4-BE49-F238E27FC236}">
                <a16:creationId xmlns:a16="http://schemas.microsoft.com/office/drawing/2014/main" id="{2B459FD3-2D45-BAB9-2356-24D4B052F167}"/>
              </a:ext>
            </a:extLst>
          </p:cNvPr>
          <p:cNvSpPr/>
          <p:nvPr/>
        </p:nvSpPr>
        <p:spPr>
          <a:xfrm>
            <a:off x="4951429" y="6004610"/>
            <a:ext cx="2073086" cy="49939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圆角矩形 26">
            <a:extLst>
              <a:ext uri="{FF2B5EF4-FFF2-40B4-BE49-F238E27FC236}">
                <a16:creationId xmlns:a16="http://schemas.microsoft.com/office/drawing/2014/main" id="{17EFD261-30A5-80D2-7157-5C0F5C2C2C11}"/>
              </a:ext>
            </a:extLst>
          </p:cNvPr>
          <p:cNvSpPr/>
          <p:nvPr/>
        </p:nvSpPr>
        <p:spPr>
          <a:xfrm>
            <a:off x="2850259" y="6002118"/>
            <a:ext cx="1839881" cy="499397"/>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圆角矩形 25">
            <a:extLst>
              <a:ext uri="{FF2B5EF4-FFF2-40B4-BE49-F238E27FC236}">
                <a16:creationId xmlns:a16="http://schemas.microsoft.com/office/drawing/2014/main" id="{E7050601-211D-C60B-06C0-1A6E6C420D65}"/>
              </a:ext>
            </a:extLst>
          </p:cNvPr>
          <p:cNvSpPr/>
          <p:nvPr/>
        </p:nvSpPr>
        <p:spPr>
          <a:xfrm>
            <a:off x="636036" y="5997483"/>
            <a:ext cx="1952934" cy="499397"/>
          </a:xfrm>
          <a:prstGeom prst="round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4F1193DE-48A9-16CA-1ACC-D4B209F3CEC0}"/>
              </a:ext>
            </a:extLst>
          </p:cNvPr>
          <p:cNvSpPr txBox="1"/>
          <p:nvPr/>
        </p:nvSpPr>
        <p:spPr>
          <a:xfrm>
            <a:off x="385612" y="102484"/>
            <a:ext cx="7027758" cy="461665"/>
          </a:xfrm>
          <a:prstGeom prst="rect">
            <a:avLst/>
          </a:prstGeom>
          <a:noFill/>
        </p:spPr>
        <p:txBody>
          <a:bodyPr wrap="none" rtlCol="0">
            <a:spAutoFit/>
          </a:bodyPr>
          <a:lstStyle/>
          <a:p>
            <a:pPr algn="ctr"/>
            <a:r>
              <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rPr>
              <a:t>How can LLM be deployed in local machines</a:t>
            </a:r>
          </a:p>
        </p:txBody>
      </p:sp>
      <p:sp>
        <p:nvSpPr>
          <p:cNvPr id="7" name="矩形 6">
            <a:extLst>
              <a:ext uri="{FF2B5EF4-FFF2-40B4-BE49-F238E27FC236}">
                <a16:creationId xmlns:a16="http://schemas.microsoft.com/office/drawing/2014/main" id="{787595CD-2187-0C83-6A5B-A8448AE2F200}"/>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5906022F-73B2-7747-34E2-EA05140F51C9}"/>
              </a:ext>
            </a:extLst>
          </p:cNvPr>
          <p:cNvSpPr txBox="1"/>
          <p:nvPr/>
        </p:nvSpPr>
        <p:spPr>
          <a:xfrm>
            <a:off x="263491" y="1053547"/>
            <a:ext cx="2342308"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终端部署</a:t>
            </a:r>
            <a:r>
              <a:rPr kumimoji="1" lang="en-US" altLang="zh-CN" sz="2000" b="1" dirty="0">
                <a:latin typeface="Microsoft YaHei" panose="020B0503020204020204" pitchFamily="34" charset="-122"/>
                <a:ea typeface="Microsoft YaHei" panose="020B0503020204020204" pitchFamily="34" charset="-122"/>
              </a:rPr>
              <a:t>--</a:t>
            </a:r>
            <a:r>
              <a:rPr kumimoji="1" lang="en-US" altLang="zh-CN" sz="2000" b="1" dirty="0" err="1">
                <a:latin typeface="Microsoft YaHei" panose="020B0503020204020204" pitchFamily="34" charset="-122"/>
                <a:ea typeface="Microsoft YaHei" panose="020B0503020204020204" pitchFamily="34" charset="-122"/>
              </a:rPr>
              <a:t>Ollama</a:t>
            </a:r>
            <a:endParaRPr kumimoji="1" lang="zh-CN" altLang="en-US" sz="2000" b="1"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6564537A-24E0-E65A-5D19-010A14841888}"/>
              </a:ext>
            </a:extLst>
          </p:cNvPr>
          <p:cNvPicPr>
            <a:picLocks noChangeAspect="1"/>
          </p:cNvPicPr>
          <p:nvPr/>
        </p:nvPicPr>
        <p:blipFill>
          <a:blip r:embed="rId3"/>
          <a:stretch>
            <a:fillRect/>
          </a:stretch>
        </p:blipFill>
        <p:spPr>
          <a:xfrm>
            <a:off x="1042127" y="4975563"/>
            <a:ext cx="879509" cy="828890"/>
          </a:xfrm>
          <a:prstGeom prst="rect">
            <a:avLst/>
          </a:prstGeom>
        </p:spPr>
      </p:pic>
      <p:sp>
        <p:nvSpPr>
          <p:cNvPr id="13" name="文本框 12">
            <a:extLst>
              <a:ext uri="{FF2B5EF4-FFF2-40B4-BE49-F238E27FC236}">
                <a16:creationId xmlns:a16="http://schemas.microsoft.com/office/drawing/2014/main" id="{076ACA24-4F92-F0B4-9B77-71E4CFB3B0D5}"/>
              </a:ext>
            </a:extLst>
          </p:cNvPr>
          <p:cNvSpPr txBox="1"/>
          <p:nvPr/>
        </p:nvSpPr>
        <p:spPr>
          <a:xfrm>
            <a:off x="1921636" y="5236120"/>
            <a:ext cx="2454965" cy="369332"/>
          </a:xfrm>
          <a:prstGeom prst="rect">
            <a:avLst/>
          </a:prstGeom>
          <a:noFill/>
        </p:spPr>
        <p:txBody>
          <a:bodyPr wrap="square">
            <a:spAutoFit/>
          </a:bodyPr>
          <a:lstStyle/>
          <a:p>
            <a:r>
              <a:rPr lang="zh-CN" altLang="en-US" dirty="0">
                <a:latin typeface="Arial" panose="020B0604020202020204" pitchFamily="34" charset="0"/>
                <a:cs typeface="Arial" panose="020B0604020202020204" pitchFamily="34" charset="0"/>
              </a:rPr>
              <a:t>https://ollama.com/</a:t>
            </a:r>
          </a:p>
        </p:txBody>
      </p:sp>
      <p:pic>
        <p:nvPicPr>
          <p:cNvPr id="16" name="图片 15">
            <a:extLst>
              <a:ext uri="{FF2B5EF4-FFF2-40B4-BE49-F238E27FC236}">
                <a16:creationId xmlns:a16="http://schemas.microsoft.com/office/drawing/2014/main" id="{01C241F7-5ED1-25BF-93E7-59E8A858E41B}"/>
              </a:ext>
            </a:extLst>
          </p:cNvPr>
          <p:cNvPicPr>
            <a:picLocks noChangeAspect="1"/>
          </p:cNvPicPr>
          <p:nvPr/>
        </p:nvPicPr>
        <p:blipFill>
          <a:blip r:embed="rId4"/>
          <a:stretch>
            <a:fillRect/>
          </a:stretch>
        </p:blipFill>
        <p:spPr>
          <a:xfrm>
            <a:off x="190261" y="1746786"/>
            <a:ext cx="4614708" cy="2830479"/>
          </a:xfrm>
          <a:prstGeom prst="rect">
            <a:avLst/>
          </a:prstGeom>
        </p:spPr>
      </p:pic>
      <p:sp>
        <p:nvSpPr>
          <p:cNvPr id="21" name="文本框 20">
            <a:extLst>
              <a:ext uri="{FF2B5EF4-FFF2-40B4-BE49-F238E27FC236}">
                <a16:creationId xmlns:a16="http://schemas.microsoft.com/office/drawing/2014/main" id="{FD0F41C8-C576-4DD4-8E1F-43D3A5405F67}"/>
              </a:ext>
            </a:extLst>
          </p:cNvPr>
          <p:cNvSpPr txBox="1"/>
          <p:nvPr/>
        </p:nvSpPr>
        <p:spPr>
          <a:xfrm>
            <a:off x="712034" y="6063839"/>
            <a:ext cx="1800493" cy="369332"/>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数据隐私与安全</a:t>
            </a:r>
          </a:p>
        </p:txBody>
      </p:sp>
      <p:sp>
        <p:nvSpPr>
          <p:cNvPr id="22" name="文本框 21">
            <a:extLst>
              <a:ext uri="{FF2B5EF4-FFF2-40B4-BE49-F238E27FC236}">
                <a16:creationId xmlns:a16="http://schemas.microsoft.com/office/drawing/2014/main" id="{807A8964-0123-CD41-6D59-19F741BE6AA4}"/>
              </a:ext>
            </a:extLst>
          </p:cNvPr>
          <p:cNvSpPr txBox="1"/>
          <p:nvPr/>
        </p:nvSpPr>
        <p:spPr>
          <a:xfrm>
            <a:off x="3007900" y="6067151"/>
            <a:ext cx="1569660" cy="369332"/>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定制化与灵活</a:t>
            </a:r>
          </a:p>
        </p:txBody>
      </p:sp>
      <p:sp>
        <p:nvSpPr>
          <p:cNvPr id="23" name="文本框 22">
            <a:extLst>
              <a:ext uri="{FF2B5EF4-FFF2-40B4-BE49-F238E27FC236}">
                <a16:creationId xmlns:a16="http://schemas.microsoft.com/office/drawing/2014/main" id="{4003F648-6253-AB03-BD48-D86D25A2D58A}"/>
              </a:ext>
            </a:extLst>
          </p:cNvPr>
          <p:cNvSpPr txBox="1"/>
          <p:nvPr/>
        </p:nvSpPr>
        <p:spPr>
          <a:xfrm>
            <a:off x="5087725" y="6067151"/>
            <a:ext cx="1800493" cy="369332"/>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离线与高效使用</a:t>
            </a:r>
          </a:p>
        </p:txBody>
      </p:sp>
      <p:sp>
        <p:nvSpPr>
          <p:cNvPr id="24" name="文本框 23">
            <a:extLst>
              <a:ext uri="{FF2B5EF4-FFF2-40B4-BE49-F238E27FC236}">
                <a16:creationId xmlns:a16="http://schemas.microsoft.com/office/drawing/2014/main" id="{58356575-4FBE-B6E4-1AEA-E280AEC94AF1}"/>
              </a:ext>
            </a:extLst>
          </p:cNvPr>
          <p:cNvSpPr txBox="1"/>
          <p:nvPr/>
        </p:nvSpPr>
        <p:spPr>
          <a:xfrm>
            <a:off x="7281407" y="6067151"/>
            <a:ext cx="1800493" cy="369332"/>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成本与资源优化</a:t>
            </a:r>
          </a:p>
        </p:txBody>
      </p:sp>
      <p:sp>
        <p:nvSpPr>
          <p:cNvPr id="25" name="文本框 24">
            <a:extLst>
              <a:ext uri="{FF2B5EF4-FFF2-40B4-BE49-F238E27FC236}">
                <a16:creationId xmlns:a16="http://schemas.microsoft.com/office/drawing/2014/main" id="{32C7964E-93BC-80B8-A039-D838EFD842D7}"/>
              </a:ext>
            </a:extLst>
          </p:cNvPr>
          <p:cNvSpPr txBox="1"/>
          <p:nvPr/>
        </p:nvSpPr>
        <p:spPr>
          <a:xfrm>
            <a:off x="9462946" y="6063839"/>
            <a:ext cx="1569660" cy="369332"/>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避免使用限制</a:t>
            </a:r>
          </a:p>
        </p:txBody>
      </p:sp>
      <p:pic>
        <p:nvPicPr>
          <p:cNvPr id="31" name="图片 30">
            <a:extLst>
              <a:ext uri="{FF2B5EF4-FFF2-40B4-BE49-F238E27FC236}">
                <a16:creationId xmlns:a16="http://schemas.microsoft.com/office/drawing/2014/main" id="{2D51ED60-793C-065F-614B-D22A76B53258}"/>
              </a:ext>
            </a:extLst>
          </p:cNvPr>
          <p:cNvPicPr>
            <a:picLocks noChangeAspect="1"/>
          </p:cNvPicPr>
          <p:nvPr/>
        </p:nvPicPr>
        <p:blipFill>
          <a:blip r:embed="rId5"/>
          <a:stretch>
            <a:fillRect/>
          </a:stretch>
        </p:blipFill>
        <p:spPr>
          <a:xfrm>
            <a:off x="4951429" y="1253602"/>
            <a:ext cx="7125540" cy="1603070"/>
          </a:xfrm>
          <a:prstGeom prst="rect">
            <a:avLst/>
          </a:prstGeom>
        </p:spPr>
      </p:pic>
      <p:pic>
        <p:nvPicPr>
          <p:cNvPr id="33" name="图片 32">
            <a:extLst>
              <a:ext uri="{FF2B5EF4-FFF2-40B4-BE49-F238E27FC236}">
                <a16:creationId xmlns:a16="http://schemas.microsoft.com/office/drawing/2014/main" id="{8C844BA7-A78F-C8FF-010B-DFBDC2C8FEB8}"/>
              </a:ext>
            </a:extLst>
          </p:cNvPr>
          <p:cNvPicPr>
            <a:picLocks noChangeAspect="1"/>
          </p:cNvPicPr>
          <p:nvPr/>
        </p:nvPicPr>
        <p:blipFill>
          <a:blip r:embed="rId6"/>
          <a:stretch>
            <a:fillRect/>
          </a:stretch>
        </p:blipFill>
        <p:spPr>
          <a:xfrm>
            <a:off x="4722429" y="3320146"/>
            <a:ext cx="6777628" cy="2475163"/>
          </a:xfrm>
          <a:prstGeom prst="rect">
            <a:avLst/>
          </a:prstGeom>
        </p:spPr>
      </p:pic>
      <p:cxnSp>
        <p:nvCxnSpPr>
          <p:cNvPr id="35" name="直线箭头连接符 34">
            <a:extLst>
              <a:ext uri="{FF2B5EF4-FFF2-40B4-BE49-F238E27FC236}">
                <a16:creationId xmlns:a16="http://schemas.microsoft.com/office/drawing/2014/main" id="{7EB5BD89-B81F-A10C-89EE-EBE1B34D5E58}"/>
              </a:ext>
            </a:extLst>
          </p:cNvPr>
          <p:cNvCxnSpPr>
            <a:cxnSpLocks/>
          </p:cNvCxnSpPr>
          <p:nvPr/>
        </p:nvCxnSpPr>
        <p:spPr>
          <a:xfrm>
            <a:off x="8514199" y="2876550"/>
            <a:ext cx="0" cy="463474"/>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89658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06416-5BDC-FD71-1CCC-E89F2A915F8E}"/>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69B4B868-6C87-FCF9-1C3A-BE56E1AB0B97}"/>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6" name="文本框 5">
            <a:extLst>
              <a:ext uri="{FF2B5EF4-FFF2-40B4-BE49-F238E27FC236}">
                <a16:creationId xmlns:a16="http://schemas.microsoft.com/office/drawing/2014/main" id="{07BF93ED-60CD-9C1F-26FE-A665729858F3}"/>
              </a:ext>
            </a:extLst>
          </p:cNvPr>
          <p:cNvSpPr txBox="1"/>
          <p:nvPr/>
        </p:nvSpPr>
        <p:spPr>
          <a:xfrm>
            <a:off x="385612" y="102484"/>
            <a:ext cx="7027758" cy="461665"/>
          </a:xfrm>
          <a:prstGeom prst="rect">
            <a:avLst/>
          </a:prstGeom>
          <a:noFill/>
        </p:spPr>
        <p:txBody>
          <a:bodyPr wrap="none" rtlCol="0">
            <a:spAutoFit/>
          </a:bodyPr>
          <a:lstStyle/>
          <a:p>
            <a:pPr algn="ctr"/>
            <a:r>
              <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rPr>
              <a:t>How can LLM be deployed in local machines</a:t>
            </a:r>
          </a:p>
        </p:txBody>
      </p:sp>
      <p:sp>
        <p:nvSpPr>
          <p:cNvPr id="7" name="矩形 6">
            <a:extLst>
              <a:ext uri="{FF2B5EF4-FFF2-40B4-BE49-F238E27FC236}">
                <a16:creationId xmlns:a16="http://schemas.microsoft.com/office/drawing/2014/main" id="{A372CFBF-23FD-4BF5-0639-926B684084F6}"/>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58C09FB9-FF4A-8831-2A40-44651F224BA8}"/>
              </a:ext>
            </a:extLst>
          </p:cNvPr>
          <p:cNvSpPr txBox="1"/>
          <p:nvPr/>
        </p:nvSpPr>
        <p:spPr>
          <a:xfrm>
            <a:off x="263491" y="1053547"/>
            <a:ext cx="2342308"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终端部署</a:t>
            </a:r>
            <a:r>
              <a:rPr kumimoji="1" lang="en-US" altLang="zh-CN" sz="2000" b="1" dirty="0">
                <a:latin typeface="Microsoft YaHei" panose="020B0503020204020204" pitchFamily="34" charset="-122"/>
                <a:ea typeface="Microsoft YaHei" panose="020B0503020204020204" pitchFamily="34" charset="-122"/>
              </a:rPr>
              <a:t>--</a:t>
            </a:r>
            <a:r>
              <a:rPr kumimoji="1" lang="en-US" altLang="zh-CN" sz="2000" b="1" dirty="0" err="1">
                <a:latin typeface="Microsoft YaHei" panose="020B0503020204020204" pitchFamily="34" charset="-122"/>
                <a:ea typeface="Microsoft YaHei" panose="020B0503020204020204" pitchFamily="34" charset="-122"/>
              </a:rPr>
              <a:t>Ollama</a:t>
            </a:r>
            <a:endParaRPr kumimoji="1" lang="zh-CN" altLang="en-US" sz="2000" b="1" dirty="0">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5BED311A-E635-A9D9-6A57-CDC27FE65618}"/>
              </a:ext>
            </a:extLst>
          </p:cNvPr>
          <p:cNvPicPr>
            <a:picLocks noChangeAspect="1"/>
          </p:cNvPicPr>
          <p:nvPr/>
        </p:nvPicPr>
        <p:blipFill>
          <a:blip r:embed="rId3"/>
          <a:stretch>
            <a:fillRect/>
          </a:stretch>
        </p:blipFill>
        <p:spPr>
          <a:xfrm>
            <a:off x="1013789" y="1523231"/>
            <a:ext cx="9800949" cy="5143714"/>
          </a:xfrm>
          <a:prstGeom prst="rect">
            <a:avLst/>
          </a:prstGeom>
        </p:spPr>
      </p:pic>
    </p:spTree>
    <p:extLst>
      <p:ext uri="{BB962C8B-B14F-4D97-AF65-F5344CB8AC3E}">
        <p14:creationId xmlns:p14="http://schemas.microsoft.com/office/powerpoint/2010/main" val="19486901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5E7FD-9E10-0873-E650-5CAE5DA13EEF}"/>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019318CC-29D1-3C83-74F6-104E72952A14}"/>
              </a:ext>
            </a:extLst>
          </p:cNvPr>
          <p:cNvSpPr txBox="1"/>
          <p:nvPr/>
        </p:nvSpPr>
        <p:spPr>
          <a:xfrm>
            <a:off x="385612" y="102484"/>
            <a:ext cx="7027758" cy="461665"/>
          </a:xfrm>
          <a:prstGeom prst="rect">
            <a:avLst/>
          </a:prstGeom>
          <a:noFill/>
        </p:spPr>
        <p:txBody>
          <a:bodyPr wrap="none" rtlCol="0">
            <a:spAutoFit/>
          </a:bodyPr>
          <a:lstStyle/>
          <a:p>
            <a:pPr algn="ctr"/>
            <a:r>
              <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rPr>
              <a:t>How can LLM be deployed in local machines</a:t>
            </a:r>
          </a:p>
        </p:txBody>
      </p:sp>
      <p:sp>
        <p:nvSpPr>
          <p:cNvPr id="7" name="矩形 6">
            <a:extLst>
              <a:ext uri="{FF2B5EF4-FFF2-40B4-BE49-F238E27FC236}">
                <a16:creationId xmlns:a16="http://schemas.microsoft.com/office/drawing/2014/main" id="{E50C1CF2-8C07-78DE-5FF5-81B270CFFB7A}"/>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3B15244C-315A-6D1E-3DDC-FD9102CB4574}"/>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5" name="文本框 4">
            <a:extLst>
              <a:ext uri="{FF2B5EF4-FFF2-40B4-BE49-F238E27FC236}">
                <a16:creationId xmlns:a16="http://schemas.microsoft.com/office/drawing/2014/main" id="{A801D13F-82D0-945C-998A-7456B13D4B8E}"/>
              </a:ext>
            </a:extLst>
          </p:cNvPr>
          <p:cNvSpPr txBox="1"/>
          <p:nvPr/>
        </p:nvSpPr>
        <p:spPr>
          <a:xfrm>
            <a:off x="263491" y="1053547"/>
            <a:ext cx="1144865" cy="400110"/>
          </a:xfrm>
          <a:prstGeom prst="rect">
            <a:avLst/>
          </a:prstGeom>
          <a:noFill/>
        </p:spPr>
        <p:txBody>
          <a:bodyPr wrap="none" rtlCol="0">
            <a:spAutoFit/>
          </a:bodyPr>
          <a:lstStyle/>
          <a:p>
            <a:r>
              <a:rPr kumimoji="1" lang="en-US" altLang="zh-CN" sz="2000" b="1" dirty="0">
                <a:latin typeface="Microsoft YaHei" panose="020B0503020204020204" pitchFamily="34" charset="-122"/>
                <a:ea typeface="Microsoft YaHei" panose="020B0503020204020204" pitchFamily="34" charset="-122"/>
              </a:rPr>
              <a:t>API</a:t>
            </a:r>
            <a:r>
              <a:rPr kumimoji="1" lang="zh-CN" altLang="en-US" sz="2000" b="1" dirty="0">
                <a:latin typeface="Microsoft YaHei" panose="020B0503020204020204" pitchFamily="34" charset="-122"/>
                <a:ea typeface="Microsoft YaHei" panose="020B0503020204020204" pitchFamily="34" charset="-122"/>
              </a:rPr>
              <a:t>使用</a:t>
            </a:r>
          </a:p>
        </p:txBody>
      </p:sp>
      <p:pic>
        <p:nvPicPr>
          <p:cNvPr id="10" name="图片 9">
            <a:extLst>
              <a:ext uri="{FF2B5EF4-FFF2-40B4-BE49-F238E27FC236}">
                <a16:creationId xmlns:a16="http://schemas.microsoft.com/office/drawing/2014/main" id="{14A809AD-0BFC-79A3-05AB-533956FDB856}"/>
              </a:ext>
            </a:extLst>
          </p:cNvPr>
          <p:cNvPicPr>
            <a:picLocks noChangeAspect="1"/>
          </p:cNvPicPr>
          <p:nvPr/>
        </p:nvPicPr>
        <p:blipFill>
          <a:blip r:embed="rId3"/>
          <a:stretch>
            <a:fillRect/>
          </a:stretch>
        </p:blipFill>
        <p:spPr>
          <a:xfrm>
            <a:off x="6103913" y="1853648"/>
            <a:ext cx="5750242" cy="3150704"/>
          </a:xfrm>
          <a:prstGeom prst="rect">
            <a:avLst/>
          </a:prstGeom>
        </p:spPr>
      </p:pic>
      <p:pic>
        <p:nvPicPr>
          <p:cNvPr id="11" name="图片 10">
            <a:extLst>
              <a:ext uri="{FF2B5EF4-FFF2-40B4-BE49-F238E27FC236}">
                <a16:creationId xmlns:a16="http://schemas.microsoft.com/office/drawing/2014/main" id="{F48E48F4-7351-7C87-D3CE-99195C55CB99}"/>
              </a:ext>
            </a:extLst>
          </p:cNvPr>
          <p:cNvPicPr>
            <a:picLocks noChangeAspect="1"/>
          </p:cNvPicPr>
          <p:nvPr/>
        </p:nvPicPr>
        <p:blipFill>
          <a:blip r:embed="rId4"/>
          <a:stretch>
            <a:fillRect/>
          </a:stretch>
        </p:blipFill>
        <p:spPr>
          <a:xfrm>
            <a:off x="89452" y="2086407"/>
            <a:ext cx="5866408" cy="2758211"/>
          </a:xfrm>
          <a:prstGeom prst="rect">
            <a:avLst/>
          </a:prstGeom>
        </p:spPr>
      </p:pic>
    </p:spTree>
    <p:extLst>
      <p:ext uri="{BB962C8B-B14F-4D97-AF65-F5344CB8AC3E}">
        <p14:creationId xmlns:p14="http://schemas.microsoft.com/office/powerpoint/2010/main" val="35467036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C9612-2C49-6883-CA7D-A69B089B86D8}"/>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97520C17-326A-B503-8B59-452E41438A1B}"/>
              </a:ext>
            </a:extLst>
          </p:cNvPr>
          <p:cNvSpPr txBox="1"/>
          <p:nvPr/>
        </p:nvSpPr>
        <p:spPr>
          <a:xfrm>
            <a:off x="385612" y="102484"/>
            <a:ext cx="7027758" cy="461665"/>
          </a:xfrm>
          <a:prstGeom prst="rect">
            <a:avLst/>
          </a:prstGeom>
          <a:noFill/>
        </p:spPr>
        <p:txBody>
          <a:bodyPr wrap="none" rtlCol="0">
            <a:spAutoFit/>
          </a:bodyPr>
          <a:lstStyle/>
          <a:p>
            <a:pPr algn="ctr"/>
            <a:r>
              <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rPr>
              <a:t>How can LLM be deployed in local machines</a:t>
            </a:r>
          </a:p>
        </p:txBody>
      </p:sp>
      <p:sp>
        <p:nvSpPr>
          <p:cNvPr id="7" name="矩形 6">
            <a:extLst>
              <a:ext uri="{FF2B5EF4-FFF2-40B4-BE49-F238E27FC236}">
                <a16:creationId xmlns:a16="http://schemas.microsoft.com/office/drawing/2014/main" id="{E46D6C18-18BD-92E2-E1CA-BBF5BE68FF8A}"/>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8C4C49E8-6DE5-AC5E-FCA4-4179E7AE8272}"/>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5" name="文本框 4">
            <a:extLst>
              <a:ext uri="{FF2B5EF4-FFF2-40B4-BE49-F238E27FC236}">
                <a16:creationId xmlns:a16="http://schemas.microsoft.com/office/drawing/2014/main" id="{6AF99ECF-F554-D659-70DE-7AAFAF134B12}"/>
              </a:ext>
            </a:extLst>
          </p:cNvPr>
          <p:cNvSpPr txBox="1"/>
          <p:nvPr/>
        </p:nvSpPr>
        <p:spPr>
          <a:xfrm>
            <a:off x="263491" y="1053547"/>
            <a:ext cx="1144865" cy="400110"/>
          </a:xfrm>
          <a:prstGeom prst="rect">
            <a:avLst/>
          </a:prstGeom>
          <a:noFill/>
        </p:spPr>
        <p:txBody>
          <a:bodyPr wrap="none" rtlCol="0">
            <a:spAutoFit/>
          </a:bodyPr>
          <a:lstStyle/>
          <a:p>
            <a:r>
              <a:rPr kumimoji="1" lang="en-US" altLang="zh-CN" sz="2000" b="1" dirty="0">
                <a:latin typeface="Microsoft YaHei" panose="020B0503020204020204" pitchFamily="34" charset="-122"/>
                <a:ea typeface="Microsoft YaHei" panose="020B0503020204020204" pitchFamily="34" charset="-122"/>
              </a:rPr>
              <a:t>API</a:t>
            </a:r>
            <a:r>
              <a:rPr kumimoji="1" lang="zh-CN" altLang="en-US" sz="2000" b="1" dirty="0">
                <a:latin typeface="Microsoft YaHei" panose="020B0503020204020204" pitchFamily="34" charset="-122"/>
                <a:ea typeface="Microsoft YaHei" panose="020B0503020204020204" pitchFamily="34" charset="-122"/>
              </a:rPr>
              <a:t>使用</a:t>
            </a:r>
          </a:p>
        </p:txBody>
      </p:sp>
      <p:pic>
        <p:nvPicPr>
          <p:cNvPr id="3" name="图片 2">
            <a:extLst>
              <a:ext uri="{FF2B5EF4-FFF2-40B4-BE49-F238E27FC236}">
                <a16:creationId xmlns:a16="http://schemas.microsoft.com/office/drawing/2014/main" id="{57E5CCA2-DBF6-1735-612D-B9373FA14521}"/>
              </a:ext>
            </a:extLst>
          </p:cNvPr>
          <p:cNvPicPr>
            <a:picLocks noChangeAspect="1"/>
          </p:cNvPicPr>
          <p:nvPr/>
        </p:nvPicPr>
        <p:blipFill>
          <a:blip r:embed="rId3"/>
          <a:stretch>
            <a:fillRect/>
          </a:stretch>
        </p:blipFill>
        <p:spPr>
          <a:xfrm>
            <a:off x="2170042" y="1364205"/>
            <a:ext cx="8048837" cy="5301859"/>
          </a:xfrm>
          <a:prstGeom prst="rect">
            <a:avLst/>
          </a:prstGeom>
        </p:spPr>
      </p:pic>
    </p:spTree>
    <p:extLst>
      <p:ext uri="{BB962C8B-B14F-4D97-AF65-F5344CB8AC3E}">
        <p14:creationId xmlns:p14="http://schemas.microsoft.com/office/powerpoint/2010/main" val="28488367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0F93D-D22B-0537-6F3A-A463D92F1016}"/>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25095E99-9373-95B7-F5BD-4323ADDA6931}"/>
              </a:ext>
            </a:extLst>
          </p:cNvPr>
          <p:cNvSpPr txBox="1"/>
          <p:nvPr/>
        </p:nvSpPr>
        <p:spPr>
          <a:xfrm>
            <a:off x="385612" y="102484"/>
            <a:ext cx="7027758" cy="461665"/>
          </a:xfrm>
          <a:prstGeom prst="rect">
            <a:avLst/>
          </a:prstGeom>
          <a:noFill/>
        </p:spPr>
        <p:txBody>
          <a:bodyPr wrap="none" rtlCol="0">
            <a:spAutoFit/>
          </a:bodyPr>
          <a:lstStyle/>
          <a:p>
            <a:pPr algn="ctr"/>
            <a:r>
              <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rPr>
              <a:t>How can LLM be deployed in local machines</a:t>
            </a:r>
          </a:p>
        </p:txBody>
      </p:sp>
      <p:sp>
        <p:nvSpPr>
          <p:cNvPr id="7" name="矩形 6">
            <a:extLst>
              <a:ext uri="{FF2B5EF4-FFF2-40B4-BE49-F238E27FC236}">
                <a16:creationId xmlns:a16="http://schemas.microsoft.com/office/drawing/2014/main" id="{ADEFF8F3-5D49-D6C6-879E-02E32840056D}"/>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D1E20F4A-9D72-3349-79FE-09C0DED0B062}"/>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5" name="文本框 4">
            <a:extLst>
              <a:ext uri="{FF2B5EF4-FFF2-40B4-BE49-F238E27FC236}">
                <a16:creationId xmlns:a16="http://schemas.microsoft.com/office/drawing/2014/main" id="{AF4E5FD9-1C6A-EEC0-EE3C-37EEB50F8A9D}"/>
              </a:ext>
            </a:extLst>
          </p:cNvPr>
          <p:cNvSpPr txBox="1"/>
          <p:nvPr/>
        </p:nvSpPr>
        <p:spPr>
          <a:xfrm>
            <a:off x="263491" y="1053547"/>
            <a:ext cx="1262077" cy="400110"/>
          </a:xfrm>
          <a:prstGeom prst="rect">
            <a:avLst/>
          </a:prstGeom>
          <a:noFill/>
        </p:spPr>
        <p:txBody>
          <a:bodyPr wrap="none" rtlCol="0">
            <a:spAutoFit/>
          </a:bodyPr>
          <a:lstStyle/>
          <a:p>
            <a:r>
              <a:rPr kumimoji="1" lang="en-US" altLang="zh-CN" sz="2000" b="1" dirty="0">
                <a:latin typeface="Microsoft YaHei" panose="020B0503020204020204" pitchFamily="34" charset="-122"/>
                <a:ea typeface="Microsoft YaHei" panose="020B0503020204020204" pitchFamily="34" charset="-122"/>
              </a:rPr>
              <a:t>RAG</a:t>
            </a:r>
            <a:r>
              <a:rPr kumimoji="1" lang="zh-CN" altLang="en-US" sz="2000" b="1" dirty="0">
                <a:latin typeface="Microsoft YaHei" panose="020B0503020204020204" pitchFamily="34" charset="-122"/>
                <a:ea typeface="Microsoft YaHei" panose="020B0503020204020204" pitchFamily="34" charset="-122"/>
              </a:rPr>
              <a:t>技术</a:t>
            </a:r>
          </a:p>
        </p:txBody>
      </p:sp>
      <p:pic>
        <p:nvPicPr>
          <p:cNvPr id="3" name="图片 2">
            <a:extLst>
              <a:ext uri="{FF2B5EF4-FFF2-40B4-BE49-F238E27FC236}">
                <a16:creationId xmlns:a16="http://schemas.microsoft.com/office/drawing/2014/main" id="{7DCEAF36-630B-4A18-1CF6-AA7B43FDEDDF}"/>
              </a:ext>
            </a:extLst>
          </p:cNvPr>
          <p:cNvPicPr>
            <a:picLocks noChangeAspect="1"/>
          </p:cNvPicPr>
          <p:nvPr/>
        </p:nvPicPr>
        <p:blipFill>
          <a:blip r:embed="rId3"/>
          <a:stretch>
            <a:fillRect/>
          </a:stretch>
        </p:blipFill>
        <p:spPr>
          <a:xfrm>
            <a:off x="1732721" y="1453657"/>
            <a:ext cx="8179257" cy="4468971"/>
          </a:xfrm>
          <a:prstGeom prst="rect">
            <a:avLst/>
          </a:prstGeom>
        </p:spPr>
      </p:pic>
      <p:sp>
        <p:nvSpPr>
          <p:cNvPr id="8" name="文本框 7">
            <a:extLst>
              <a:ext uri="{FF2B5EF4-FFF2-40B4-BE49-F238E27FC236}">
                <a16:creationId xmlns:a16="http://schemas.microsoft.com/office/drawing/2014/main" id="{1EE68A09-5D6C-7E19-0559-7D7844216E05}"/>
              </a:ext>
            </a:extLst>
          </p:cNvPr>
          <p:cNvSpPr txBox="1"/>
          <p:nvPr/>
        </p:nvSpPr>
        <p:spPr>
          <a:xfrm>
            <a:off x="6258665" y="5921534"/>
            <a:ext cx="5933335" cy="338554"/>
          </a:xfrm>
          <a:prstGeom prst="rect">
            <a:avLst/>
          </a:prstGeom>
          <a:noFill/>
        </p:spPr>
        <p:txBody>
          <a:bodyPr wrap="square">
            <a:spAutoFit/>
          </a:bodyPr>
          <a:lstStyle/>
          <a:p>
            <a:r>
              <a:rPr lang="en-US" altLang="zh-CN" sz="1600" dirty="0">
                <a:latin typeface="Times New Roman" panose="02020603050405020304" pitchFamily="18" charset="0"/>
                <a:cs typeface="Times New Roman" panose="02020603050405020304" pitchFamily="18" charset="0"/>
              </a:rPr>
              <a:t>-- </a:t>
            </a:r>
            <a:r>
              <a:rPr lang="zh-CN" altLang="en-US" sz="1600" dirty="0">
                <a:latin typeface="Times New Roman" panose="02020603050405020304" pitchFamily="18" charset="0"/>
                <a:cs typeface="Times New Roman" panose="02020603050405020304" pitchFamily="18" charset="0"/>
              </a:rPr>
              <a:t>https://aws.amazon.com/what-is/retrieval-augmented-generation/</a:t>
            </a:r>
          </a:p>
        </p:txBody>
      </p:sp>
    </p:spTree>
    <p:extLst>
      <p:ext uri="{BB962C8B-B14F-4D97-AF65-F5344CB8AC3E}">
        <p14:creationId xmlns:p14="http://schemas.microsoft.com/office/powerpoint/2010/main" val="26559760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77927-3686-721A-8CD6-9DE5AB49D3CA}"/>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5BE5BE9D-478E-800C-27E9-4957CCD4E681}"/>
              </a:ext>
            </a:extLst>
          </p:cNvPr>
          <p:cNvSpPr txBox="1"/>
          <p:nvPr/>
        </p:nvSpPr>
        <p:spPr>
          <a:xfrm>
            <a:off x="385612" y="102484"/>
            <a:ext cx="7027758" cy="461665"/>
          </a:xfrm>
          <a:prstGeom prst="rect">
            <a:avLst/>
          </a:prstGeom>
          <a:noFill/>
        </p:spPr>
        <p:txBody>
          <a:bodyPr wrap="none" rtlCol="0">
            <a:spAutoFit/>
          </a:bodyPr>
          <a:lstStyle/>
          <a:p>
            <a:pPr algn="ctr"/>
            <a:r>
              <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rPr>
              <a:t>How can LLM be deployed in local machines</a:t>
            </a:r>
          </a:p>
        </p:txBody>
      </p:sp>
      <p:sp>
        <p:nvSpPr>
          <p:cNvPr id="7" name="矩形 6">
            <a:extLst>
              <a:ext uri="{FF2B5EF4-FFF2-40B4-BE49-F238E27FC236}">
                <a16:creationId xmlns:a16="http://schemas.microsoft.com/office/drawing/2014/main" id="{A0FFA4FC-C4BE-AFAD-351C-2024455FF4C5}"/>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FA4B3070-5AF9-BAEA-5C7C-C7C4510666BF}"/>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5" name="文本框 4">
            <a:extLst>
              <a:ext uri="{FF2B5EF4-FFF2-40B4-BE49-F238E27FC236}">
                <a16:creationId xmlns:a16="http://schemas.microsoft.com/office/drawing/2014/main" id="{CB837E44-479A-0792-02BE-5CD2E4EC7838}"/>
              </a:ext>
            </a:extLst>
          </p:cNvPr>
          <p:cNvSpPr txBox="1"/>
          <p:nvPr/>
        </p:nvSpPr>
        <p:spPr>
          <a:xfrm>
            <a:off x="263491" y="1053547"/>
            <a:ext cx="1262077" cy="400110"/>
          </a:xfrm>
          <a:prstGeom prst="rect">
            <a:avLst/>
          </a:prstGeom>
          <a:noFill/>
        </p:spPr>
        <p:txBody>
          <a:bodyPr wrap="none" rtlCol="0">
            <a:spAutoFit/>
          </a:bodyPr>
          <a:lstStyle/>
          <a:p>
            <a:r>
              <a:rPr kumimoji="1" lang="en-US" altLang="zh-CN" sz="2000" b="1" dirty="0">
                <a:latin typeface="Microsoft YaHei" panose="020B0503020204020204" pitchFamily="34" charset="-122"/>
                <a:ea typeface="Microsoft YaHei" panose="020B0503020204020204" pitchFamily="34" charset="-122"/>
              </a:rPr>
              <a:t>RAG</a:t>
            </a:r>
            <a:r>
              <a:rPr kumimoji="1" lang="zh-CN" altLang="en-US" sz="2000" b="1" dirty="0">
                <a:latin typeface="Microsoft YaHei" panose="020B0503020204020204" pitchFamily="34" charset="-122"/>
                <a:ea typeface="Microsoft YaHei" panose="020B0503020204020204" pitchFamily="34" charset="-122"/>
              </a:rPr>
              <a:t>技术</a:t>
            </a:r>
          </a:p>
        </p:txBody>
      </p:sp>
      <p:pic>
        <p:nvPicPr>
          <p:cNvPr id="4" name="图片 3">
            <a:extLst>
              <a:ext uri="{FF2B5EF4-FFF2-40B4-BE49-F238E27FC236}">
                <a16:creationId xmlns:a16="http://schemas.microsoft.com/office/drawing/2014/main" id="{D95D9E3D-C36B-0DEE-B627-B6C48FA784FF}"/>
              </a:ext>
            </a:extLst>
          </p:cNvPr>
          <p:cNvPicPr>
            <a:picLocks noChangeAspect="1"/>
          </p:cNvPicPr>
          <p:nvPr/>
        </p:nvPicPr>
        <p:blipFill>
          <a:blip r:embed="rId3"/>
          <a:stretch>
            <a:fillRect/>
          </a:stretch>
        </p:blipFill>
        <p:spPr>
          <a:xfrm>
            <a:off x="1131832" y="1453657"/>
            <a:ext cx="4301870" cy="5158408"/>
          </a:xfrm>
          <a:prstGeom prst="rect">
            <a:avLst/>
          </a:prstGeom>
        </p:spPr>
      </p:pic>
      <p:pic>
        <p:nvPicPr>
          <p:cNvPr id="9" name="图片 8">
            <a:extLst>
              <a:ext uri="{FF2B5EF4-FFF2-40B4-BE49-F238E27FC236}">
                <a16:creationId xmlns:a16="http://schemas.microsoft.com/office/drawing/2014/main" id="{35789E8A-B5B3-9387-618D-C6052D95FDEE}"/>
              </a:ext>
            </a:extLst>
          </p:cNvPr>
          <p:cNvPicPr>
            <a:picLocks noChangeAspect="1"/>
          </p:cNvPicPr>
          <p:nvPr/>
        </p:nvPicPr>
        <p:blipFill>
          <a:blip r:embed="rId4"/>
          <a:stretch>
            <a:fillRect/>
          </a:stretch>
        </p:blipFill>
        <p:spPr>
          <a:xfrm>
            <a:off x="5791005" y="1253602"/>
            <a:ext cx="6400995" cy="5158409"/>
          </a:xfrm>
          <a:prstGeom prst="rect">
            <a:avLst/>
          </a:prstGeom>
        </p:spPr>
      </p:pic>
    </p:spTree>
    <p:extLst>
      <p:ext uri="{BB962C8B-B14F-4D97-AF65-F5344CB8AC3E}">
        <p14:creationId xmlns:p14="http://schemas.microsoft.com/office/powerpoint/2010/main" val="28590339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4AB35-08D6-1FE7-ABF3-890707EE5CE3}"/>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EB0D3D35-5776-B5DB-566E-E1534AAECAD2}"/>
              </a:ext>
            </a:extLst>
          </p:cNvPr>
          <p:cNvPicPr>
            <a:picLocks noChangeAspect="1"/>
          </p:cNvPicPr>
          <p:nvPr/>
        </p:nvPicPr>
        <p:blipFill>
          <a:blip r:embed="rId2"/>
          <a:stretch>
            <a:fillRect/>
          </a:stretch>
        </p:blipFill>
        <p:spPr>
          <a:xfrm>
            <a:off x="10943949" y="6390005"/>
            <a:ext cx="1112216" cy="408360"/>
          </a:xfrm>
          <a:prstGeom prst="rect">
            <a:avLst/>
          </a:prstGeom>
        </p:spPr>
      </p:pic>
      <p:pic>
        <p:nvPicPr>
          <p:cNvPr id="3" name="图片 2">
            <a:extLst>
              <a:ext uri="{FF2B5EF4-FFF2-40B4-BE49-F238E27FC236}">
                <a16:creationId xmlns:a16="http://schemas.microsoft.com/office/drawing/2014/main" id="{4CA20840-5282-E7CA-0157-9CFA11F036B9}"/>
              </a:ext>
            </a:extLst>
          </p:cNvPr>
          <p:cNvPicPr>
            <a:picLocks noChangeAspect="1"/>
          </p:cNvPicPr>
          <p:nvPr/>
        </p:nvPicPr>
        <p:blipFill>
          <a:blip r:embed="rId3"/>
          <a:stretch>
            <a:fillRect/>
          </a:stretch>
        </p:blipFill>
        <p:spPr>
          <a:xfrm>
            <a:off x="2350910" y="0"/>
            <a:ext cx="6277605" cy="6858000"/>
          </a:xfrm>
          <a:prstGeom prst="rect">
            <a:avLst/>
          </a:prstGeom>
        </p:spPr>
      </p:pic>
    </p:spTree>
    <p:extLst>
      <p:ext uri="{BB962C8B-B14F-4D97-AF65-F5344CB8AC3E}">
        <p14:creationId xmlns:p14="http://schemas.microsoft.com/office/powerpoint/2010/main" val="1176444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 name="图片 1030">
            <a:extLst>
              <a:ext uri="{FF2B5EF4-FFF2-40B4-BE49-F238E27FC236}">
                <a16:creationId xmlns:a16="http://schemas.microsoft.com/office/drawing/2014/main" id="{D1820FFB-0E00-3C48-EB26-56DB9A6D1F58}"/>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1029" name="矩形 1028">
            <a:extLst>
              <a:ext uri="{FF2B5EF4-FFF2-40B4-BE49-F238E27FC236}">
                <a16:creationId xmlns:a16="http://schemas.microsoft.com/office/drawing/2014/main" id="{F29BBDE6-C003-1966-C77F-A98F461D90F9}"/>
              </a:ext>
            </a:extLst>
          </p:cNvPr>
          <p:cNvSpPr/>
          <p:nvPr/>
        </p:nvSpPr>
        <p:spPr>
          <a:xfrm>
            <a:off x="9616741" y="3833696"/>
            <a:ext cx="2439409" cy="281556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dirty="0">
              <a:solidFill>
                <a:schemeClr val="tx1"/>
              </a:solidFill>
              <a:latin typeface="Microsoft YaHei" panose="020B0503020204020204" pitchFamily="34" charset="-122"/>
              <a:ea typeface="Microsoft YaHei" panose="020B0503020204020204" pitchFamily="34" charset="-122"/>
            </a:endParaRPr>
          </a:p>
        </p:txBody>
      </p:sp>
      <p:sp>
        <p:nvSpPr>
          <p:cNvPr id="1024" name="矩形 1023">
            <a:extLst>
              <a:ext uri="{FF2B5EF4-FFF2-40B4-BE49-F238E27FC236}">
                <a16:creationId xmlns:a16="http://schemas.microsoft.com/office/drawing/2014/main" id="{16A7D8D7-87D6-A1D0-F061-AB33335CE777}"/>
              </a:ext>
            </a:extLst>
          </p:cNvPr>
          <p:cNvSpPr/>
          <p:nvPr/>
        </p:nvSpPr>
        <p:spPr>
          <a:xfrm>
            <a:off x="7770266" y="4172885"/>
            <a:ext cx="1514754" cy="203247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dirty="0">
              <a:solidFill>
                <a:schemeClr val="tx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AC4B469F-3C54-5C0D-4F1C-984BE854AD8B}"/>
              </a:ext>
            </a:extLst>
          </p:cNvPr>
          <p:cNvSpPr txBox="1"/>
          <p:nvPr/>
        </p:nvSpPr>
        <p:spPr>
          <a:xfrm>
            <a:off x="336721" y="85642"/>
            <a:ext cx="4899098"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What is Large Language Model?</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DC52998A-224E-4600-5BC6-5B3E98CC6949}"/>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a:extLst>
              <a:ext uri="{FF2B5EF4-FFF2-40B4-BE49-F238E27FC236}">
                <a16:creationId xmlns:a16="http://schemas.microsoft.com/office/drawing/2014/main" id="{64F70A73-0D54-33C9-9168-2617AA85E51B}"/>
              </a:ext>
            </a:extLst>
          </p:cNvPr>
          <p:cNvSpPr/>
          <p:nvPr/>
        </p:nvSpPr>
        <p:spPr>
          <a:xfrm>
            <a:off x="2288359" y="4559256"/>
            <a:ext cx="1580321" cy="11927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550D3A06-4AD4-CB36-99F7-204C3628F0CE}"/>
              </a:ext>
            </a:extLst>
          </p:cNvPr>
          <p:cNvSpPr/>
          <p:nvPr/>
        </p:nvSpPr>
        <p:spPr>
          <a:xfrm rot="5400000">
            <a:off x="2010062" y="4956823"/>
            <a:ext cx="665924" cy="109331"/>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AA68ACB7-4CA6-EE46-04A1-1405E86F7D75}"/>
              </a:ext>
            </a:extLst>
          </p:cNvPr>
          <p:cNvSpPr/>
          <p:nvPr/>
        </p:nvSpPr>
        <p:spPr>
          <a:xfrm>
            <a:off x="3762663" y="3833697"/>
            <a:ext cx="1580321" cy="11927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16153BF2-B2B2-C556-248E-F06FAD38484E}"/>
              </a:ext>
            </a:extLst>
          </p:cNvPr>
          <p:cNvSpPr/>
          <p:nvPr/>
        </p:nvSpPr>
        <p:spPr>
          <a:xfrm rot="5400000">
            <a:off x="3484366" y="4231264"/>
            <a:ext cx="665924" cy="109331"/>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5BCA8950-FEBE-0A47-80C5-3845E492F498}"/>
              </a:ext>
            </a:extLst>
          </p:cNvPr>
          <p:cNvSpPr/>
          <p:nvPr/>
        </p:nvSpPr>
        <p:spPr>
          <a:xfrm>
            <a:off x="5256845" y="3167772"/>
            <a:ext cx="1580321" cy="11927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8029B0E7-11D0-5B71-F6A5-FB8A031624C5}"/>
              </a:ext>
            </a:extLst>
          </p:cNvPr>
          <p:cNvSpPr/>
          <p:nvPr/>
        </p:nvSpPr>
        <p:spPr>
          <a:xfrm rot="5400000">
            <a:off x="4978548" y="3565339"/>
            <a:ext cx="665924" cy="109331"/>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90955CCF-A8BC-0794-D775-690C46481E8D}"/>
              </a:ext>
            </a:extLst>
          </p:cNvPr>
          <p:cNvSpPr/>
          <p:nvPr/>
        </p:nvSpPr>
        <p:spPr>
          <a:xfrm>
            <a:off x="6751026" y="2501847"/>
            <a:ext cx="1580321" cy="11927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6C4FC875-143D-6D32-1971-26198EA40DF4}"/>
              </a:ext>
            </a:extLst>
          </p:cNvPr>
          <p:cNvSpPr/>
          <p:nvPr/>
        </p:nvSpPr>
        <p:spPr>
          <a:xfrm rot="5400000">
            <a:off x="6472729" y="2899414"/>
            <a:ext cx="665924" cy="109331"/>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F0A9D174-B211-9C67-724A-EDFF67BFF2F7}"/>
              </a:ext>
            </a:extLst>
          </p:cNvPr>
          <p:cNvSpPr/>
          <p:nvPr/>
        </p:nvSpPr>
        <p:spPr>
          <a:xfrm>
            <a:off x="8251837" y="1825979"/>
            <a:ext cx="1580321" cy="11927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65AFE5FF-5FD7-C9F9-E130-C8B26CFC2E19}"/>
              </a:ext>
            </a:extLst>
          </p:cNvPr>
          <p:cNvSpPr/>
          <p:nvPr/>
        </p:nvSpPr>
        <p:spPr>
          <a:xfrm rot="5400000">
            <a:off x="7973540" y="2223546"/>
            <a:ext cx="665924" cy="109331"/>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B34CCF39-7FBF-1A31-B6DE-D24AAC254AF5}"/>
              </a:ext>
            </a:extLst>
          </p:cNvPr>
          <p:cNvSpPr txBox="1"/>
          <p:nvPr/>
        </p:nvSpPr>
        <p:spPr>
          <a:xfrm>
            <a:off x="2377812" y="4159146"/>
            <a:ext cx="1183337" cy="400110"/>
          </a:xfrm>
          <a:prstGeom prst="rect">
            <a:avLst/>
          </a:prstGeom>
          <a:noFill/>
        </p:spPr>
        <p:txBody>
          <a:bodyPr wrap="none" rtlCol="0">
            <a:spAutoFit/>
          </a:bodyPr>
          <a:lstStyle/>
          <a:p>
            <a:r>
              <a:rPr kumimoji="1" lang="en-US" altLang="zh-CN" sz="2000" b="1" dirty="0" err="1">
                <a:latin typeface="Arial" panose="020B0604020202020204" pitchFamily="34" charset="0"/>
                <a:cs typeface="Arial" panose="020B0604020202020204" pitchFamily="34" charset="0"/>
              </a:rPr>
              <a:t>ChatBot</a:t>
            </a:r>
            <a:endParaRPr kumimoji="1" lang="zh-CN" altLang="en-US" sz="2000" b="1" dirty="0">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2B0475F9-F5D7-2F0E-773D-42A0B0E3E530}"/>
              </a:ext>
            </a:extLst>
          </p:cNvPr>
          <p:cNvSpPr txBox="1"/>
          <p:nvPr/>
        </p:nvSpPr>
        <p:spPr>
          <a:xfrm>
            <a:off x="2377812" y="4749854"/>
            <a:ext cx="1415772" cy="338554"/>
          </a:xfrm>
          <a:prstGeom prst="rect">
            <a:avLst/>
          </a:prstGeom>
          <a:noFill/>
        </p:spPr>
        <p:txBody>
          <a:bodyPr wrap="none" rtlCol="0">
            <a:spAutoFit/>
          </a:bodyPr>
          <a:lstStyle/>
          <a:p>
            <a:r>
              <a:rPr kumimoji="1" lang="zh-CN" altLang="en-US" sz="1600" dirty="0">
                <a:latin typeface="Microsoft YaHei" panose="020B0503020204020204" pitchFamily="34" charset="-122"/>
                <a:ea typeface="Microsoft YaHei" panose="020B0503020204020204" pitchFamily="34" charset="-122"/>
                <a:cs typeface="Arial" panose="020B0604020202020204" pitchFamily="34" charset="0"/>
              </a:rPr>
              <a:t>自然语言对话</a:t>
            </a:r>
          </a:p>
        </p:txBody>
      </p:sp>
      <p:sp>
        <p:nvSpPr>
          <p:cNvPr id="18" name="文本框 17">
            <a:extLst>
              <a:ext uri="{FF2B5EF4-FFF2-40B4-BE49-F238E27FC236}">
                <a16:creationId xmlns:a16="http://schemas.microsoft.com/office/drawing/2014/main" id="{C5F5ABC1-AA7F-E17E-9A78-FD7714F5387D}"/>
              </a:ext>
            </a:extLst>
          </p:cNvPr>
          <p:cNvSpPr txBox="1"/>
          <p:nvPr/>
        </p:nvSpPr>
        <p:spPr>
          <a:xfrm>
            <a:off x="3918085" y="3425375"/>
            <a:ext cx="1354858" cy="400110"/>
          </a:xfrm>
          <a:prstGeom prst="rect">
            <a:avLst/>
          </a:prstGeom>
          <a:noFill/>
        </p:spPr>
        <p:txBody>
          <a:bodyPr wrap="none" rtlCol="0">
            <a:spAutoFit/>
          </a:bodyPr>
          <a:lstStyle/>
          <a:p>
            <a:r>
              <a:rPr kumimoji="1" lang="en-US" altLang="zh-CN" sz="2000" b="1" dirty="0">
                <a:latin typeface="Arial" panose="020B0604020202020204" pitchFamily="34" charset="0"/>
                <a:cs typeface="Arial" panose="020B0604020202020204" pitchFamily="34" charset="0"/>
              </a:rPr>
              <a:t>Reasoner</a:t>
            </a:r>
            <a:endParaRPr kumimoji="1" lang="zh-CN" altLang="en-US" sz="2000" b="1" dirty="0">
              <a:latin typeface="Arial" panose="020B0604020202020204" pitchFamily="34" charset="0"/>
              <a:cs typeface="Arial" panose="020B0604020202020204" pitchFamily="34" charset="0"/>
            </a:endParaRPr>
          </a:p>
        </p:txBody>
      </p:sp>
      <p:sp>
        <p:nvSpPr>
          <p:cNvPr id="19" name="文本框 18">
            <a:extLst>
              <a:ext uri="{FF2B5EF4-FFF2-40B4-BE49-F238E27FC236}">
                <a16:creationId xmlns:a16="http://schemas.microsoft.com/office/drawing/2014/main" id="{53C15C48-1EB2-8DE9-ECCF-F2BEB8F4D2D5}"/>
              </a:ext>
            </a:extLst>
          </p:cNvPr>
          <p:cNvSpPr txBox="1"/>
          <p:nvPr/>
        </p:nvSpPr>
        <p:spPr>
          <a:xfrm>
            <a:off x="3895738" y="4010710"/>
            <a:ext cx="1447246" cy="584775"/>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cs typeface="Arial" panose="020B0604020202020204" pitchFamily="34" charset="0"/>
              </a:rPr>
              <a:t>基本的推理和问题解决能力</a:t>
            </a:r>
          </a:p>
        </p:txBody>
      </p:sp>
      <p:sp>
        <p:nvSpPr>
          <p:cNvPr id="20" name="文本框 19">
            <a:extLst>
              <a:ext uri="{FF2B5EF4-FFF2-40B4-BE49-F238E27FC236}">
                <a16:creationId xmlns:a16="http://schemas.microsoft.com/office/drawing/2014/main" id="{2418A6BA-AA58-EFD8-A7F0-078FFB4015CC}"/>
              </a:ext>
            </a:extLst>
          </p:cNvPr>
          <p:cNvSpPr txBox="1"/>
          <p:nvPr/>
        </p:nvSpPr>
        <p:spPr>
          <a:xfrm>
            <a:off x="5491714" y="2754024"/>
            <a:ext cx="912429" cy="400110"/>
          </a:xfrm>
          <a:prstGeom prst="rect">
            <a:avLst/>
          </a:prstGeom>
          <a:noFill/>
        </p:spPr>
        <p:txBody>
          <a:bodyPr wrap="none" rtlCol="0">
            <a:spAutoFit/>
          </a:bodyPr>
          <a:lstStyle/>
          <a:p>
            <a:r>
              <a:rPr kumimoji="1" lang="en-US" altLang="zh-CN" sz="2000" b="1" dirty="0">
                <a:latin typeface="Arial" panose="020B0604020202020204" pitchFamily="34" charset="0"/>
                <a:cs typeface="Arial" panose="020B0604020202020204" pitchFamily="34" charset="0"/>
              </a:rPr>
              <a:t>Agent</a:t>
            </a:r>
            <a:endParaRPr kumimoji="1" lang="zh-CN" altLang="en-US" sz="2000" b="1" dirty="0">
              <a:latin typeface="Arial" panose="020B0604020202020204" pitchFamily="34" charset="0"/>
              <a:cs typeface="Arial" panose="020B0604020202020204" pitchFamily="34" charset="0"/>
            </a:endParaRPr>
          </a:p>
        </p:txBody>
      </p:sp>
      <p:sp>
        <p:nvSpPr>
          <p:cNvPr id="21" name="文本框 20">
            <a:extLst>
              <a:ext uri="{FF2B5EF4-FFF2-40B4-BE49-F238E27FC236}">
                <a16:creationId xmlns:a16="http://schemas.microsoft.com/office/drawing/2014/main" id="{284F48F4-AE29-B76D-E0A9-BDA0FA8BF427}"/>
              </a:ext>
            </a:extLst>
          </p:cNvPr>
          <p:cNvSpPr txBox="1"/>
          <p:nvPr/>
        </p:nvSpPr>
        <p:spPr>
          <a:xfrm>
            <a:off x="5397126" y="3327617"/>
            <a:ext cx="1542746" cy="830997"/>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cs typeface="Arial" panose="020B0604020202020204" pitchFamily="34" charset="0"/>
              </a:rPr>
              <a:t>代表用户执行任务，具备自主行动能力</a:t>
            </a:r>
          </a:p>
        </p:txBody>
      </p:sp>
      <p:sp>
        <p:nvSpPr>
          <p:cNvPr id="22" name="文本框 21">
            <a:extLst>
              <a:ext uri="{FF2B5EF4-FFF2-40B4-BE49-F238E27FC236}">
                <a16:creationId xmlns:a16="http://schemas.microsoft.com/office/drawing/2014/main" id="{95E02726-7CA5-0888-B996-A58B00C56E6D}"/>
              </a:ext>
            </a:extLst>
          </p:cNvPr>
          <p:cNvSpPr txBox="1"/>
          <p:nvPr/>
        </p:nvSpPr>
        <p:spPr>
          <a:xfrm>
            <a:off x="6864558" y="2061162"/>
            <a:ext cx="1353256" cy="400110"/>
          </a:xfrm>
          <a:prstGeom prst="rect">
            <a:avLst/>
          </a:prstGeom>
          <a:noFill/>
        </p:spPr>
        <p:txBody>
          <a:bodyPr wrap="none" rtlCol="0">
            <a:spAutoFit/>
          </a:bodyPr>
          <a:lstStyle/>
          <a:p>
            <a:r>
              <a:rPr kumimoji="1" lang="en-US" altLang="zh-CN" sz="2000" b="1" dirty="0">
                <a:latin typeface="Arial" panose="020B0604020202020204" pitchFamily="34" charset="0"/>
                <a:cs typeface="Arial" panose="020B0604020202020204" pitchFamily="34" charset="0"/>
              </a:rPr>
              <a:t>Innovator</a:t>
            </a:r>
            <a:endParaRPr kumimoji="1" lang="zh-CN" altLang="en-US" sz="2000" b="1" dirty="0">
              <a:latin typeface="Arial" panose="020B0604020202020204" pitchFamily="34" charset="0"/>
              <a:cs typeface="Arial" panose="020B0604020202020204" pitchFamily="34" charset="0"/>
            </a:endParaRPr>
          </a:p>
        </p:txBody>
      </p:sp>
      <p:sp>
        <p:nvSpPr>
          <p:cNvPr id="23" name="文本框 22">
            <a:extLst>
              <a:ext uri="{FF2B5EF4-FFF2-40B4-BE49-F238E27FC236}">
                <a16:creationId xmlns:a16="http://schemas.microsoft.com/office/drawing/2014/main" id="{ED18315C-819B-F93B-2216-6C3898BA380B}"/>
              </a:ext>
            </a:extLst>
          </p:cNvPr>
          <p:cNvSpPr txBox="1"/>
          <p:nvPr/>
        </p:nvSpPr>
        <p:spPr>
          <a:xfrm>
            <a:off x="6903994" y="2651749"/>
            <a:ext cx="1542746" cy="1077218"/>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cs typeface="Arial" panose="020B0604020202020204" pitchFamily="34" charset="0"/>
              </a:rPr>
              <a:t>参与发明和创造，增强人类的创造力和创新能力</a:t>
            </a:r>
          </a:p>
        </p:txBody>
      </p:sp>
      <p:sp>
        <p:nvSpPr>
          <p:cNvPr id="24" name="文本框 23">
            <a:extLst>
              <a:ext uri="{FF2B5EF4-FFF2-40B4-BE49-F238E27FC236}">
                <a16:creationId xmlns:a16="http://schemas.microsoft.com/office/drawing/2014/main" id="{AF4324C7-05BB-C4D8-AC9E-BBEE6AD95931}"/>
              </a:ext>
            </a:extLst>
          </p:cNvPr>
          <p:cNvSpPr txBox="1"/>
          <p:nvPr/>
        </p:nvSpPr>
        <p:spPr>
          <a:xfrm>
            <a:off x="8166597" y="1425869"/>
            <a:ext cx="1750800" cy="400110"/>
          </a:xfrm>
          <a:prstGeom prst="rect">
            <a:avLst/>
          </a:prstGeom>
          <a:noFill/>
        </p:spPr>
        <p:txBody>
          <a:bodyPr wrap="none" rtlCol="0">
            <a:spAutoFit/>
          </a:bodyPr>
          <a:lstStyle/>
          <a:p>
            <a:r>
              <a:rPr kumimoji="1" lang="en-US" altLang="zh-CN" sz="2000" b="1" dirty="0">
                <a:latin typeface="Arial" panose="020B0604020202020204" pitchFamily="34" charset="0"/>
                <a:cs typeface="Arial" panose="020B0604020202020204" pitchFamily="34" charset="0"/>
              </a:rPr>
              <a:t>Organization</a:t>
            </a:r>
            <a:endParaRPr kumimoji="1" lang="zh-CN" altLang="en-US" sz="2000" b="1" dirty="0">
              <a:latin typeface="Arial" panose="020B0604020202020204" pitchFamily="34" charset="0"/>
              <a:cs typeface="Arial" panose="020B0604020202020204" pitchFamily="34" charset="0"/>
            </a:endParaRPr>
          </a:p>
        </p:txBody>
      </p:sp>
      <p:sp>
        <p:nvSpPr>
          <p:cNvPr id="25" name="文本框 24">
            <a:extLst>
              <a:ext uri="{FF2B5EF4-FFF2-40B4-BE49-F238E27FC236}">
                <a16:creationId xmlns:a16="http://schemas.microsoft.com/office/drawing/2014/main" id="{14C6A438-8A2B-2C82-4149-033C2A853E31}"/>
              </a:ext>
            </a:extLst>
          </p:cNvPr>
          <p:cNvSpPr txBox="1"/>
          <p:nvPr/>
        </p:nvSpPr>
        <p:spPr>
          <a:xfrm>
            <a:off x="8458796" y="1963238"/>
            <a:ext cx="1542746" cy="1077218"/>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cs typeface="Arial" panose="020B0604020202020204" pitchFamily="34" charset="0"/>
              </a:rPr>
              <a:t>承担整个组织的功能，独立管理并执行复杂的操作</a:t>
            </a:r>
          </a:p>
        </p:txBody>
      </p:sp>
      <p:pic>
        <p:nvPicPr>
          <p:cNvPr id="1028" name="Picture 4" descr="Sam Altman denies setting himself up for a massive payday | Fortune">
            <a:extLst>
              <a:ext uri="{FF2B5EF4-FFF2-40B4-BE49-F238E27FC236}">
                <a16:creationId xmlns:a16="http://schemas.microsoft.com/office/drawing/2014/main" id="{C131CBC3-70F7-34D5-0C03-32BAC192FF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67" r="16667"/>
          <a:stretch/>
        </p:blipFill>
        <p:spPr bwMode="auto">
          <a:xfrm>
            <a:off x="237588" y="878945"/>
            <a:ext cx="1521636" cy="1521636"/>
          </a:xfrm>
          <a:prstGeom prst="ellipse">
            <a:avLst/>
          </a:prstGeom>
          <a:noFill/>
          <a:extLst>
            <a:ext uri="{909E8E84-426E-40DD-AFC4-6F175D3DCCD1}">
              <a14:hiddenFill xmlns:a14="http://schemas.microsoft.com/office/drawing/2010/main">
                <a:solidFill>
                  <a:srgbClr val="FFFFFF"/>
                </a:solidFill>
              </a14:hiddenFill>
            </a:ext>
          </a:extLst>
        </p:spPr>
      </p:pic>
      <p:sp>
        <p:nvSpPr>
          <p:cNvPr id="26" name="文本框 25">
            <a:extLst>
              <a:ext uri="{FF2B5EF4-FFF2-40B4-BE49-F238E27FC236}">
                <a16:creationId xmlns:a16="http://schemas.microsoft.com/office/drawing/2014/main" id="{F2DC6A90-50C2-B7E8-84DA-452D27075E1A}"/>
              </a:ext>
            </a:extLst>
          </p:cNvPr>
          <p:cNvSpPr txBox="1"/>
          <p:nvPr/>
        </p:nvSpPr>
        <p:spPr>
          <a:xfrm>
            <a:off x="308954" y="2415470"/>
            <a:ext cx="1363258" cy="338554"/>
          </a:xfrm>
          <a:prstGeom prst="rect">
            <a:avLst/>
          </a:prstGeom>
          <a:noFill/>
        </p:spPr>
        <p:txBody>
          <a:bodyPr wrap="none" rtlCol="0">
            <a:spAutoFit/>
          </a:bodyPr>
          <a:lstStyle/>
          <a:p>
            <a:r>
              <a:rPr kumimoji="1" lang="en-US" altLang="zh-CN" sz="1600" b="1" dirty="0">
                <a:latin typeface="Arial" panose="020B0604020202020204" pitchFamily="34" charset="0"/>
                <a:ea typeface="Microsoft YaHei" panose="020B0503020204020204" pitchFamily="34" charset="-122"/>
                <a:cs typeface="Arial" panose="020B0604020202020204" pitchFamily="34" charset="0"/>
              </a:rPr>
              <a:t>Sam Altman</a:t>
            </a:r>
            <a:endParaRPr kumimoji="1" lang="zh-CN" altLang="en-US" sz="1600" b="1" dirty="0">
              <a:latin typeface="Arial" panose="020B0604020202020204" pitchFamily="34" charset="0"/>
              <a:ea typeface="Microsoft YaHei" panose="020B0503020204020204" pitchFamily="34" charset="-122"/>
              <a:cs typeface="Arial" panose="020B0604020202020204" pitchFamily="34" charset="0"/>
            </a:endParaRPr>
          </a:p>
        </p:txBody>
      </p:sp>
      <p:sp>
        <p:nvSpPr>
          <p:cNvPr id="40" name="文本框 39">
            <a:extLst>
              <a:ext uri="{FF2B5EF4-FFF2-40B4-BE49-F238E27FC236}">
                <a16:creationId xmlns:a16="http://schemas.microsoft.com/office/drawing/2014/main" id="{E22F7E54-0826-83B8-F277-C59074B3A2F1}"/>
              </a:ext>
            </a:extLst>
          </p:cNvPr>
          <p:cNvSpPr txBox="1"/>
          <p:nvPr/>
        </p:nvSpPr>
        <p:spPr>
          <a:xfrm>
            <a:off x="1951701" y="1064245"/>
            <a:ext cx="3996228" cy="1446550"/>
          </a:xfrm>
          <a:prstGeom prst="rect">
            <a:avLst/>
          </a:prstGeom>
          <a:noFill/>
        </p:spPr>
        <p:txBody>
          <a:bodyPr wrap="square">
            <a:spAutoFit/>
          </a:bodyPr>
          <a:lstStyle/>
          <a:p>
            <a:pPr algn="just">
              <a:spcAft>
                <a:spcPts val="2250"/>
              </a:spcAft>
            </a:pPr>
            <a:r>
              <a:rPr lang="en-US" altLang="zh-CN" sz="1600" b="1" i="0" dirty="0">
                <a:solidFill>
                  <a:srgbClr val="474747"/>
                </a:solidFill>
                <a:effectLst/>
                <a:latin typeface="Arial" panose="020B0604020202020204" pitchFamily="34" charset="0"/>
                <a:cs typeface="Arial" panose="020B0604020202020204" pitchFamily="34" charset="0"/>
              </a:rPr>
              <a:t>“</a:t>
            </a:r>
            <a:r>
              <a:rPr lang="en-US" altLang="zh-CN" sz="1400" b="1" i="0" dirty="0">
                <a:solidFill>
                  <a:srgbClr val="474747"/>
                </a:solidFill>
                <a:effectLst/>
                <a:latin typeface="Arial" panose="020B0604020202020204" pitchFamily="34" charset="0"/>
                <a:cs typeface="Arial" panose="020B0604020202020204" pitchFamily="34" charset="0"/>
              </a:rPr>
              <a:t>Stage1:</a:t>
            </a:r>
            <a:r>
              <a:rPr lang="en-US" altLang="zh-CN" sz="1400" b="0" i="0" dirty="0">
                <a:solidFill>
                  <a:srgbClr val="474747"/>
                </a:solidFill>
                <a:effectLst/>
                <a:latin typeface="Arial" panose="020B0604020202020204" pitchFamily="34" charset="0"/>
                <a:cs typeface="Arial" panose="020B0604020202020204" pitchFamily="34" charset="0"/>
              </a:rPr>
              <a:t> Chatbots, AI with conversational language. </a:t>
            </a:r>
            <a:r>
              <a:rPr lang="en-US" altLang="zh-CN" sz="1400" b="1" i="0" dirty="0">
                <a:solidFill>
                  <a:srgbClr val="474747"/>
                </a:solidFill>
                <a:effectLst/>
                <a:latin typeface="Arial" panose="020B0604020202020204" pitchFamily="34" charset="0"/>
                <a:cs typeface="Arial" panose="020B0604020202020204" pitchFamily="34" charset="0"/>
              </a:rPr>
              <a:t>Stage2: </a:t>
            </a:r>
            <a:r>
              <a:rPr lang="en-US" altLang="zh-CN" sz="1400" b="0" i="0" dirty="0">
                <a:solidFill>
                  <a:srgbClr val="474747"/>
                </a:solidFill>
                <a:effectLst/>
                <a:latin typeface="Arial" panose="020B0604020202020204" pitchFamily="34" charset="0"/>
                <a:cs typeface="Arial" panose="020B0604020202020204" pitchFamily="34" charset="0"/>
              </a:rPr>
              <a:t>Reasoners, human-level problem solving. </a:t>
            </a:r>
            <a:r>
              <a:rPr lang="en-US" altLang="zh-CN" sz="1400" dirty="0">
                <a:solidFill>
                  <a:srgbClr val="474747"/>
                </a:solidFill>
                <a:latin typeface="Arial" panose="020B0604020202020204" pitchFamily="34" charset="0"/>
                <a:cs typeface="Arial" panose="020B0604020202020204" pitchFamily="34" charset="0"/>
              </a:rPr>
              <a:t> </a:t>
            </a:r>
            <a:r>
              <a:rPr lang="en-US" altLang="zh-CN" sz="1400" b="1" i="0" dirty="0">
                <a:solidFill>
                  <a:srgbClr val="474747"/>
                </a:solidFill>
                <a:effectLst/>
                <a:latin typeface="Arial" panose="020B0604020202020204" pitchFamily="34" charset="0"/>
                <a:cs typeface="Arial" panose="020B0604020202020204" pitchFamily="34" charset="0"/>
              </a:rPr>
              <a:t>Stage3: </a:t>
            </a:r>
            <a:r>
              <a:rPr lang="en-US" altLang="zh-CN" sz="1400" b="0" i="0" dirty="0">
                <a:solidFill>
                  <a:srgbClr val="474747"/>
                </a:solidFill>
                <a:effectLst/>
                <a:latin typeface="Arial" panose="020B0604020202020204" pitchFamily="34" charset="0"/>
                <a:cs typeface="Arial" panose="020B0604020202020204" pitchFamily="34" charset="0"/>
              </a:rPr>
              <a:t>Agents, systems that can take actions. </a:t>
            </a:r>
            <a:r>
              <a:rPr lang="en-US" altLang="zh-CN" sz="1400" b="1" i="0" dirty="0">
                <a:solidFill>
                  <a:srgbClr val="474747"/>
                </a:solidFill>
                <a:effectLst/>
                <a:latin typeface="Arial" panose="020B0604020202020204" pitchFamily="34" charset="0"/>
                <a:cs typeface="Arial" panose="020B0604020202020204" pitchFamily="34" charset="0"/>
              </a:rPr>
              <a:t>Stage4: </a:t>
            </a:r>
            <a:r>
              <a:rPr lang="en-US" altLang="zh-CN" sz="1400" b="0" i="0" dirty="0">
                <a:solidFill>
                  <a:srgbClr val="474747"/>
                </a:solidFill>
                <a:effectLst/>
                <a:latin typeface="Arial" panose="020B0604020202020204" pitchFamily="34" charset="0"/>
                <a:cs typeface="Arial" panose="020B0604020202020204" pitchFamily="34" charset="0"/>
              </a:rPr>
              <a:t>Innovators, AI that can aid in invention. </a:t>
            </a:r>
            <a:r>
              <a:rPr lang="en-US" altLang="zh-CN" sz="1400" b="1" i="0" dirty="0">
                <a:solidFill>
                  <a:srgbClr val="474747"/>
                </a:solidFill>
                <a:effectLst/>
                <a:latin typeface="Arial" panose="020B0604020202020204" pitchFamily="34" charset="0"/>
                <a:cs typeface="Arial" panose="020B0604020202020204" pitchFamily="34" charset="0"/>
              </a:rPr>
              <a:t>Stage5:</a:t>
            </a:r>
            <a:r>
              <a:rPr lang="en-US" altLang="zh-CN" sz="1400" b="0" i="0" dirty="0">
                <a:solidFill>
                  <a:srgbClr val="474747"/>
                </a:solidFill>
                <a:effectLst/>
                <a:latin typeface="Arial" panose="020B0604020202020204" pitchFamily="34" charset="0"/>
                <a:cs typeface="Arial" panose="020B0604020202020204" pitchFamily="34" charset="0"/>
              </a:rPr>
              <a:t> Organizations, AI that can do the work of an organization</a:t>
            </a:r>
            <a:r>
              <a:rPr lang="en-US" altLang="zh-CN" sz="1600" b="1" i="0" dirty="0">
                <a:solidFill>
                  <a:srgbClr val="474747"/>
                </a:solidFill>
                <a:effectLst/>
                <a:latin typeface="Arial" panose="020B0604020202020204" pitchFamily="34" charset="0"/>
                <a:cs typeface="Arial" panose="020B0604020202020204" pitchFamily="34" charset="0"/>
              </a:rPr>
              <a:t>”</a:t>
            </a:r>
            <a:endParaRPr lang="en-US" altLang="zh-CN" sz="2000" b="1" i="0" dirty="0">
              <a:solidFill>
                <a:srgbClr val="474747"/>
              </a:solidFill>
              <a:effectLst/>
              <a:latin typeface="Arial" panose="020B0604020202020204" pitchFamily="34" charset="0"/>
              <a:cs typeface="Arial" panose="020B0604020202020204" pitchFamily="34" charset="0"/>
            </a:endParaRPr>
          </a:p>
        </p:txBody>
      </p:sp>
      <p:cxnSp>
        <p:nvCxnSpPr>
          <p:cNvPr id="42" name="直线连接符 41">
            <a:extLst>
              <a:ext uri="{FF2B5EF4-FFF2-40B4-BE49-F238E27FC236}">
                <a16:creationId xmlns:a16="http://schemas.microsoft.com/office/drawing/2014/main" id="{F591B90F-4BCD-C64C-B567-3CFA390F5071}"/>
              </a:ext>
            </a:extLst>
          </p:cNvPr>
          <p:cNvCxnSpPr/>
          <p:nvPr/>
        </p:nvCxnSpPr>
        <p:spPr>
          <a:xfrm>
            <a:off x="1884371" y="998290"/>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直线连接符 43">
            <a:extLst>
              <a:ext uri="{FF2B5EF4-FFF2-40B4-BE49-F238E27FC236}">
                <a16:creationId xmlns:a16="http://schemas.microsoft.com/office/drawing/2014/main" id="{094D6302-3599-1435-DC3F-6113CD5AA8BD}"/>
              </a:ext>
            </a:extLst>
          </p:cNvPr>
          <p:cNvCxnSpPr/>
          <p:nvPr/>
        </p:nvCxnSpPr>
        <p:spPr>
          <a:xfrm>
            <a:off x="1904249" y="998290"/>
            <a:ext cx="0" cy="19440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直线连接符 44">
            <a:extLst>
              <a:ext uri="{FF2B5EF4-FFF2-40B4-BE49-F238E27FC236}">
                <a16:creationId xmlns:a16="http://schemas.microsoft.com/office/drawing/2014/main" id="{8C9ED5D3-422F-B503-5683-C3DA090596F3}"/>
              </a:ext>
            </a:extLst>
          </p:cNvPr>
          <p:cNvCxnSpPr/>
          <p:nvPr/>
        </p:nvCxnSpPr>
        <p:spPr>
          <a:xfrm>
            <a:off x="5649755" y="2450276"/>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直线连接符 45">
            <a:extLst>
              <a:ext uri="{FF2B5EF4-FFF2-40B4-BE49-F238E27FC236}">
                <a16:creationId xmlns:a16="http://schemas.microsoft.com/office/drawing/2014/main" id="{E8F36332-2C44-5AF7-C0F5-0C928FE36A52}"/>
              </a:ext>
            </a:extLst>
          </p:cNvPr>
          <p:cNvCxnSpPr>
            <a:cxnSpLocks/>
          </p:cNvCxnSpPr>
          <p:nvPr/>
        </p:nvCxnSpPr>
        <p:spPr>
          <a:xfrm flipV="1">
            <a:off x="5933180" y="2229154"/>
            <a:ext cx="0" cy="21641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线连接符 50">
            <a:extLst>
              <a:ext uri="{FF2B5EF4-FFF2-40B4-BE49-F238E27FC236}">
                <a16:creationId xmlns:a16="http://schemas.microsoft.com/office/drawing/2014/main" id="{B0AFBE6D-F99E-B1F6-784F-A53F3B087659}"/>
              </a:ext>
            </a:extLst>
          </p:cNvPr>
          <p:cNvCxnSpPr>
            <a:cxnSpLocks/>
            <a:stCxn id="23" idx="2"/>
          </p:cNvCxnSpPr>
          <p:nvPr/>
        </p:nvCxnSpPr>
        <p:spPr>
          <a:xfrm>
            <a:off x="7675367" y="3728967"/>
            <a:ext cx="0" cy="2920311"/>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53" name="直线连接符 52">
            <a:extLst>
              <a:ext uri="{FF2B5EF4-FFF2-40B4-BE49-F238E27FC236}">
                <a16:creationId xmlns:a16="http://schemas.microsoft.com/office/drawing/2014/main" id="{24BE3AE8-EB26-F23D-AC66-A2C315F0F7FE}"/>
              </a:ext>
            </a:extLst>
          </p:cNvPr>
          <p:cNvCxnSpPr>
            <a:stCxn id="23" idx="2"/>
          </p:cNvCxnSpPr>
          <p:nvPr/>
        </p:nvCxnSpPr>
        <p:spPr>
          <a:xfrm>
            <a:off x="7675367" y="3728967"/>
            <a:ext cx="3883842" cy="0"/>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55" name="矩形 54">
            <a:extLst>
              <a:ext uri="{FF2B5EF4-FFF2-40B4-BE49-F238E27FC236}">
                <a16:creationId xmlns:a16="http://schemas.microsoft.com/office/drawing/2014/main" id="{973D3399-9FB4-5356-8E13-8AB492513CE2}"/>
              </a:ext>
            </a:extLst>
          </p:cNvPr>
          <p:cNvSpPr/>
          <p:nvPr/>
        </p:nvSpPr>
        <p:spPr>
          <a:xfrm>
            <a:off x="7908936" y="4553371"/>
            <a:ext cx="1237421" cy="4006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1"/>
                </a:solidFill>
                <a:latin typeface="Microsoft YaHei" panose="020B0503020204020204" pitchFamily="34" charset="-122"/>
                <a:ea typeface="Microsoft YaHei" panose="020B0503020204020204" pitchFamily="34" charset="-122"/>
              </a:rPr>
              <a:t>基座大模型</a:t>
            </a:r>
          </a:p>
        </p:txBody>
      </p:sp>
      <p:sp>
        <p:nvSpPr>
          <p:cNvPr id="58" name="矩形 57">
            <a:extLst>
              <a:ext uri="{FF2B5EF4-FFF2-40B4-BE49-F238E27FC236}">
                <a16:creationId xmlns:a16="http://schemas.microsoft.com/office/drawing/2014/main" id="{DE927C53-DEAA-0FBA-B601-F2E2491ABEB9}"/>
              </a:ext>
            </a:extLst>
          </p:cNvPr>
          <p:cNvSpPr/>
          <p:nvPr/>
        </p:nvSpPr>
        <p:spPr>
          <a:xfrm>
            <a:off x="7908935" y="5380346"/>
            <a:ext cx="1237416" cy="4006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1"/>
                </a:solidFill>
                <a:latin typeface="Microsoft YaHei" panose="020B0503020204020204" pitchFamily="34" charset="-122"/>
                <a:ea typeface="Microsoft YaHei" panose="020B0503020204020204" pitchFamily="34" charset="-122"/>
              </a:rPr>
              <a:t>人机交互</a:t>
            </a:r>
          </a:p>
        </p:txBody>
      </p:sp>
      <p:sp>
        <p:nvSpPr>
          <p:cNvPr id="59" name="矩形 58">
            <a:extLst>
              <a:ext uri="{FF2B5EF4-FFF2-40B4-BE49-F238E27FC236}">
                <a16:creationId xmlns:a16="http://schemas.microsoft.com/office/drawing/2014/main" id="{EB1BBFD2-3E10-1F3E-EA79-85264FEB8B80}"/>
              </a:ext>
            </a:extLst>
          </p:cNvPr>
          <p:cNvSpPr/>
          <p:nvPr/>
        </p:nvSpPr>
        <p:spPr>
          <a:xfrm>
            <a:off x="9755411" y="4016836"/>
            <a:ext cx="2231129" cy="6020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600" b="1" dirty="0">
                <a:solidFill>
                  <a:schemeClr val="tx1"/>
                </a:solidFill>
                <a:latin typeface="Microsoft YaHei" panose="020B0503020204020204" pitchFamily="34" charset="-122"/>
                <a:ea typeface="Microsoft YaHei" panose="020B0503020204020204" pitchFamily="34" charset="-122"/>
              </a:rPr>
              <a:t>Innovator for Culture &amp; Art</a:t>
            </a:r>
            <a:endParaRPr kumimoji="1" lang="zh-CN" altLang="en-US" sz="1600" b="1" dirty="0">
              <a:solidFill>
                <a:schemeClr val="tx1"/>
              </a:solidFill>
              <a:latin typeface="Microsoft YaHei" panose="020B0503020204020204" pitchFamily="34" charset="-122"/>
              <a:ea typeface="Microsoft YaHei" panose="020B0503020204020204" pitchFamily="34" charset="-122"/>
            </a:endParaRPr>
          </a:p>
        </p:txBody>
      </p:sp>
      <p:sp>
        <p:nvSpPr>
          <p:cNvPr id="60" name="矩形 59">
            <a:extLst>
              <a:ext uri="{FF2B5EF4-FFF2-40B4-BE49-F238E27FC236}">
                <a16:creationId xmlns:a16="http://schemas.microsoft.com/office/drawing/2014/main" id="{6C815FD9-8895-5B94-9C23-F8521C631E08}"/>
              </a:ext>
            </a:extLst>
          </p:cNvPr>
          <p:cNvSpPr/>
          <p:nvPr/>
        </p:nvSpPr>
        <p:spPr>
          <a:xfrm>
            <a:off x="9755411" y="4917202"/>
            <a:ext cx="2231157" cy="6020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600" b="1" dirty="0">
                <a:solidFill>
                  <a:schemeClr val="tx1"/>
                </a:solidFill>
                <a:latin typeface="Microsoft YaHei" panose="020B0503020204020204" pitchFamily="34" charset="-122"/>
                <a:ea typeface="Microsoft YaHei" panose="020B0503020204020204" pitchFamily="34" charset="-122"/>
              </a:rPr>
              <a:t>Innovator for Social</a:t>
            </a:r>
            <a:endParaRPr kumimoji="1" lang="zh-CN" altLang="en-US" sz="1600" b="1" dirty="0">
              <a:solidFill>
                <a:schemeClr val="tx1"/>
              </a:solidFill>
              <a:latin typeface="Microsoft YaHei" panose="020B0503020204020204" pitchFamily="34" charset="-122"/>
              <a:ea typeface="Microsoft YaHei" panose="020B0503020204020204" pitchFamily="34" charset="-122"/>
            </a:endParaRPr>
          </a:p>
        </p:txBody>
      </p:sp>
      <p:sp>
        <p:nvSpPr>
          <p:cNvPr id="61" name="矩形 60">
            <a:extLst>
              <a:ext uri="{FF2B5EF4-FFF2-40B4-BE49-F238E27FC236}">
                <a16:creationId xmlns:a16="http://schemas.microsoft.com/office/drawing/2014/main" id="{F8C810E1-6B70-46EB-6307-09AC68133774}"/>
              </a:ext>
            </a:extLst>
          </p:cNvPr>
          <p:cNvSpPr/>
          <p:nvPr/>
        </p:nvSpPr>
        <p:spPr>
          <a:xfrm>
            <a:off x="9755411" y="5780988"/>
            <a:ext cx="2231179" cy="6020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600" b="1" dirty="0">
                <a:solidFill>
                  <a:schemeClr val="tx1"/>
                </a:solidFill>
                <a:latin typeface="Microsoft YaHei" panose="020B0503020204020204" pitchFamily="34" charset="-122"/>
                <a:ea typeface="Microsoft YaHei" panose="020B0503020204020204" pitchFamily="34" charset="-122"/>
              </a:rPr>
              <a:t>Innovator for Science &amp; Industry</a:t>
            </a:r>
            <a:endParaRPr kumimoji="1" lang="zh-CN" altLang="en-US" sz="1600" b="1" dirty="0">
              <a:solidFill>
                <a:schemeClr val="tx1"/>
              </a:solidFill>
              <a:latin typeface="Microsoft YaHei" panose="020B0503020204020204" pitchFamily="34" charset="-122"/>
              <a:ea typeface="Microsoft YaHei" panose="020B0503020204020204" pitchFamily="34" charset="-122"/>
            </a:endParaRPr>
          </a:p>
        </p:txBody>
      </p:sp>
      <p:sp>
        <p:nvSpPr>
          <p:cNvPr id="1030" name="右箭头 1029">
            <a:extLst>
              <a:ext uri="{FF2B5EF4-FFF2-40B4-BE49-F238E27FC236}">
                <a16:creationId xmlns:a16="http://schemas.microsoft.com/office/drawing/2014/main" id="{77923B34-7FC0-E355-95A0-EC4F9089A0A1}"/>
              </a:ext>
            </a:extLst>
          </p:cNvPr>
          <p:cNvSpPr/>
          <p:nvPr/>
        </p:nvSpPr>
        <p:spPr>
          <a:xfrm>
            <a:off x="9285020" y="5088408"/>
            <a:ext cx="331721" cy="256043"/>
          </a:xfrm>
          <a:prstGeom prst="righ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481039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AFA21-CA44-397A-1B40-80EBE71594B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AC8E1B7-A71E-898B-5F80-73E06BC3E637}"/>
              </a:ext>
            </a:extLst>
          </p:cNvPr>
          <p:cNvSpPr>
            <a:spLocks noGrp="1"/>
          </p:cNvSpPr>
          <p:nvPr>
            <p:ph type="ctrTitle"/>
          </p:nvPr>
        </p:nvSpPr>
        <p:spPr>
          <a:xfrm>
            <a:off x="990600" y="2918929"/>
            <a:ext cx="10210800" cy="793880"/>
          </a:xfrm>
        </p:spPr>
        <p:txBody>
          <a:bodyPr>
            <a:normAutofit/>
          </a:bodyPr>
          <a:lstStyle/>
          <a:p>
            <a:r>
              <a:rPr kumimoji="1" lang="zh-CN" altLang="en-US" sz="4000" b="1" dirty="0">
                <a:latin typeface="Microsoft YaHei" panose="020B0503020204020204" pitchFamily="34" charset="-122"/>
                <a:ea typeface="Microsoft YaHei" panose="020B0503020204020204" pitchFamily="34" charset="-122"/>
              </a:rPr>
              <a:t>谢谢各位</a:t>
            </a:r>
          </a:p>
        </p:txBody>
      </p:sp>
      <p:sp>
        <p:nvSpPr>
          <p:cNvPr id="4" name="矩形 3">
            <a:extLst>
              <a:ext uri="{FF2B5EF4-FFF2-40B4-BE49-F238E27FC236}">
                <a16:creationId xmlns:a16="http://schemas.microsoft.com/office/drawing/2014/main" id="{5282500C-DC0B-B0AC-2071-1D326E3D994D}"/>
              </a:ext>
            </a:extLst>
          </p:cNvPr>
          <p:cNvSpPr/>
          <p:nvPr/>
        </p:nvSpPr>
        <p:spPr>
          <a:xfrm>
            <a:off x="0" y="2626519"/>
            <a:ext cx="1087120" cy="1604962"/>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6" name="直线连接符 5">
            <a:extLst>
              <a:ext uri="{FF2B5EF4-FFF2-40B4-BE49-F238E27FC236}">
                <a16:creationId xmlns:a16="http://schemas.microsoft.com/office/drawing/2014/main" id="{B943A06B-6398-7110-AA3D-5C0259029696}"/>
              </a:ext>
            </a:extLst>
          </p:cNvPr>
          <p:cNvCxnSpPr>
            <a:cxnSpLocks/>
          </p:cNvCxnSpPr>
          <p:nvPr/>
        </p:nvCxnSpPr>
        <p:spPr>
          <a:xfrm>
            <a:off x="1280160" y="3901072"/>
            <a:ext cx="9631680" cy="0"/>
          </a:xfrm>
          <a:prstGeom prst="line">
            <a:avLst/>
          </a:prstGeom>
          <a:ln w="47625">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5BB90931-ADB8-4BC7-528A-317AC8EF40C3}"/>
              </a:ext>
            </a:extLst>
          </p:cNvPr>
          <p:cNvSpPr/>
          <p:nvPr/>
        </p:nvSpPr>
        <p:spPr>
          <a:xfrm>
            <a:off x="11104880" y="2626519"/>
            <a:ext cx="1087120" cy="1604962"/>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3" name="图片 12">
            <a:extLst>
              <a:ext uri="{FF2B5EF4-FFF2-40B4-BE49-F238E27FC236}">
                <a16:creationId xmlns:a16="http://schemas.microsoft.com/office/drawing/2014/main" id="{F8C8A4B0-A220-2195-ED7F-E7AF256BC036}"/>
              </a:ext>
            </a:extLst>
          </p:cNvPr>
          <p:cNvPicPr>
            <a:picLocks noChangeAspect="1"/>
          </p:cNvPicPr>
          <p:nvPr/>
        </p:nvPicPr>
        <p:blipFill>
          <a:blip r:embed="rId2"/>
          <a:stretch>
            <a:fillRect/>
          </a:stretch>
        </p:blipFill>
        <p:spPr>
          <a:xfrm>
            <a:off x="75476" y="99391"/>
            <a:ext cx="2023288" cy="742868"/>
          </a:xfrm>
          <a:prstGeom prst="rect">
            <a:avLst/>
          </a:prstGeom>
        </p:spPr>
      </p:pic>
      <p:pic>
        <p:nvPicPr>
          <p:cNvPr id="4098" name="Picture 2" descr="ChatGPT - Wikipedia">
            <a:extLst>
              <a:ext uri="{FF2B5EF4-FFF2-40B4-BE49-F238E27FC236}">
                <a16:creationId xmlns:a16="http://schemas.microsoft.com/office/drawing/2014/main" id="{B04E4149-919E-0D1F-801A-C4FE1C3573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0462" y="1333737"/>
            <a:ext cx="755372" cy="75537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Ollama - Kodora | Leading AI Company in Australia">
            <a:extLst>
              <a:ext uri="{FF2B5EF4-FFF2-40B4-BE49-F238E27FC236}">
                <a16:creationId xmlns:a16="http://schemas.microsoft.com/office/drawing/2014/main" id="{1AA9F86F-AFEC-07E7-8D55-2F7183EA29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8873" y="1256814"/>
            <a:ext cx="832295" cy="83229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DeepSeek API Integrations - Pipedream">
            <a:extLst>
              <a:ext uri="{FF2B5EF4-FFF2-40B4-BE49-F238E27FC236}">
                <a16:creationId xmlns:a16="http://schemas.microsoft.com/office/drawing/2014/main" id="{579BDAE5-27A6-46FF-CCBF-DD290BE7AD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1168" y="1171738"/>
            <a:ext cx="1087121" cy="1087121"/>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laude AI: Solve Creative and Analytical Challenges with Advanced AI |  Zorgle">
            <a:extLst>
              <a:ext uri="{FF2B5EF4-FFF2-40B4-BE49-F238E27FC236}">
                <a16:creationId xmlns:a16="http://schemas.microsoft.com/office/drawing/2014/main" id="{1F4E8677-FA24-4041-0FA9-3D92CFA991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8865" y="1327390"/>
            <a:ext cx="761719" cy="761719"/>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xAI Launches Grok-3 AI Model, Claims Superior Performance Over GPT-4 -  MacRumors">
            <a:extLst>
              <a:ext uri="{FF2B5EF4-FFF2-40B4-BE49-F238E27FC236}">
                <a16:creationId xmlns:a16="http://schemas.microsoft.com/office/drawing/2014/main" id="{59C7C3AD-7CD7-F967-569B-29219E47E4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90584" y="1141408"/>
            <a:ext cx="2040498" cy="114778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4F3EC4AA-8047-BC11-55D4-2FED103F6F46}"/>
              </a:ext>
            </a:extLst>
          </p:cNvPr>
          <p:cNvSpPr txBox="1"/>
          <p:nvPr/>
        </p:nvSpPr>
        <p:spPr>
          <a:xfrm>
            <a:off x="4926449" y="4543041"/>
            <a:ext cx="2339102" cy="461665"/>
          </a:xfrm>
          <a:prstGeom prst="rect">
            <a:avLst/>
          </a:prstGeom>
          <a:noFill/>
        </p:spPr>
        <p:txBody>
          <a:bodyPr wrap="none" rtlCol="0">
            <a:spAutoFit/>
          </a:bodyPr>
          <a:lstStyle/>
          <a:p>
            <a:pPr algn="ctr"/>
            <a:r>
              <a:rPr kumimoji="1" lang="zh-CN" altLang="en-US" sz="2400" b="1" dirty="0">
                <a:latin typeface="Microsoft YaHei" panose="020B0503020204020204" pitchFamily="34" charset="-122"/>
                <a:ea typeface="Microsoft YaHei" panose="020B0503020204020204" pitchFamily="34" charset="-122"/>
              </a:rPr>
              <a:t>主讲人：李文杰</a:t>
            </a:r>
            <a:endParaRPr kumimoji="1" lang="en-US" altLang="zh-CN" sz="2400" b="1" dirty="0">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ECD8F45A-4E50-B0A8-1182-3D8B9184D124}"/>
              </a:ext>
            </a:extLst>
          </p:cNvPr>
          <p:cNvSpPr/>
          <p:nvPr/>
        </p:nvSpPr>
        <p:spPr>
          <a:xfrm>
            <a:off x="5804452" y="0"/>
            <a:ext cx="586409" cy="19878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文本框 8">
            <a:extLst>
              <a:ext uri="{FF2B5EF4-FFF2-40B4-BE49-F238E27FC236}">
                <a16:creationId xmlns:a16="http://schemas.microsoft.com/office/drawing/2014/main" id="{FF3E8284-E927-5434-02E5-7E8AF2668EDD}"/>
              </a:ext>
            </a:extLst>
          </p:cNvPr>
          <p:cNvSpPr txBox="1"/>
          <p:nvPr/>
        </p:nvSpPr>
        <p:spPr>
          <a:xfrm>
            <a:off x="3047171" y="6308336"/>
            <a:ext cx="6097656" cy="369332"/>
          </a:xfrm>
          <a:prstGeom prst="rect">
            <a:avLst/>
          </a:prstGeom>
          <a:noFill/>
        </p:spPr>
        <p:txBody>
          <a:bodyPr wrap="square">
            <a:spAutoFit/>
          </a:bodyPr>
          <a:lstStyle/>
          <a:p>
            <a:pPr algn="ctr"/>
            <a:r>
              <a:rPr kumimoji="1" lang="en-US" altLang="zh-CN" b="1" dirty="0">
                <a:latin typeface="Microsoft YaHei" panose="020B0503020204020204" pitchFamily="34" charset="-122"/>
                <a:ea typeface="Microsoft YaHei" panose="020B0503020204020204" pitchFamily="34" charset="-122"/>
              </a:rPr>
              <a:t>2025</a:t>
            </a:r>
            <a:r>
              <a:rPr kumimoji="1" lang="zh-CN" altLang="en-US" b="1" dirty="0">
                <a:latin typeface="Microsoft YaHei" panose="020B0503020204020204" pitchFamily="34" charset="-122"/>
                <a:ea typeface="Microsoft YaHei" panose="020B0503020204020204" pitchFamily="34" charset="-122"/>
              </a:rPr>
              <a:t>年</a:t>
            </a:r>
            <a:r>
              <a:rPr kumimoji="1" lang="en-US" altLang="zh-CN" b="1" dirty="0">
                <a:latin typeface="Microsoft YaHei" panose="020B0503020204020204" pitchFamily="34" charset="-122"/>
                <a:ea typeface="Microsoft YaHei" panose="020B0503020204020204" pitchFamily="34" charset="-122"/>
              </a:rPr>
              <a:t>3</a:t>
            </a:r>
            <a:r>
              <a:rPr kumimoji="1" lang="zh-CN" altLang="en-US" b="1" dirty="0">
                <a:latin typeface="Microsoft YaHei" panose="020B0503020204020204" pitchFamily="34" charset="-122"/>
                <a:ea typeface="Microsoft YaHei" panose="020B0503020204020204" pitchFamily="34" charset="-122"/>
              </a:rPr>
              <a:t>月</a:t>
            </a:r>
          </a:p>
        </p:txBody>
      </p:sp>
      <p:sp>
        <p:nvSpPr>
          <p:cNvPr id="7" name="文本框 6">
            <a:extLst>
              <a:ext uri="{FF2B5EF4-FFF2-40B4-BE49-F238E27FC236}">
                <a16:creationId xmlns:a16="http://schemas.microsoft.com/office/drawing/2014/main" id="{921EC694-CD5A-6016-22FF-0839D3AAF8BA}"/>
              </a:ext>
            </a:extLst>
          </p:cNvPr>
          <p:cNvSpPr txBox="1"/>
          <p:nvPr/>
        </p:nvSpPr>
        <p:spPr>
          <a:xfrm>
            <a:off x="3760841" y="5389369"/>
            <a:ext cx="4670317" cy="400110"/>
          </a:xfrm>
          <a:prstGeom prst="rect">
            <a:avLst/>
          </a:prstGeom>
          <a:noFill/>
        </p:spPr>
        <p:txBody>
          <a:bodyPr wrap="none" rtlCol="0">
            <a:spAutoFit/>
          </a:bodyPr>
          <a:lstStyle/>
          <a:p>
            <a:r>
              <a:rPr kumimoji="1" lang="en-US" altLang="zh-CN" sz="2000" dirty="0">
                <a:latin typeface="Arial" panose="020B0604020202020204" pitchFamily="34" charset="0"/>
                <a:cs typeface="Arial" panose="020B0604020202020204" pitchFamily="34" charset="0"/>
              </a:rPr>
              <a:t>https://</a:t>
            </a:r>
            <a:r>
              <a:rPr kumimoji="1" lang="en-US" altLang="zh-CN" sz="2000" dirty="0" err="1">
                <a:latin typeface="Arial" panose="020B0604020202020204" pitchFamily="34" charset="0"/>
                <a:cs typeface="Arial" panose="020B0604020202020204" pitchFamily="34" charset="0"/>
              </a:rPr>
              <a:t>github.com</a:t>
            </a:r>
            <a:r>
              <a:rPr kumimoji="1" lang="en-US" altLang="zh-CN" sz="2000" dirty="0">
                <a:latin typeface="Arial" panose="020B0604020202020204" pitchFamily="34" charset="0"/>
                <a:cs typeface="Arial" panose="020B0604020202020204" pitchFamily="34" charset="0"/>
              </a:rPr>
              <a:t>/</a:t>
            </a:r>
            <a:r>
              <a:rPr kumimoji="1" lang="en-US" altLang="zh-CN" sz="2000" dirty="0" err="1">
                <a:latin typeface="Arial" panose="020B0604020202020204" pitchFamily="34" charset="0"/>
                <a:cs typeface="Arial" panose="020B0604020202020204" pitchFamily="34" charset="0"/>
              </a:rPr>
              <a:t>Jayleelwj</a:t>
            </a:r>
            <a:r>
              <a:rPr kumimoji="1" lang="en-US" altLang="zh-CN" sz="2000" dirty="0">
                <a:latin typeface="Arial" panose="020B0604020202020204" pitchFamily="34" charset="0"/>
                <a:cs typeface="Arial" panose="020B0604020202020204" pitchFamily="34" charset="0"/>
              </a:rPr>
              <a:t>/</a:t>
            </a:r>
            <a:r>
              <a:rPr kumimoji="1" lang="en-US" altLang="zh-CN" sz="2000" dirty="0" err="1">
                <a:latin typeface="Arial" panose="020B0604020202020204" pitchFamily="34" charset="0"/>
                <a:cs typeface="Arial" panose="020B0604020202020204" pitchFamily="34" charset="0"/>
              </a:rPr>
              <a:t>IntroToLLM</a:t>
            </a:r>
            <a:endParaRPr kumimoji="1" lang="zh-CN" altLang="en-US" sz="2000" dirty="0">
              <a:latin typeface="Arial" panose="020B0604020202020204" pitchFamily="34" charset="0"/>
              <a:cs typeface="Arial" panose="020B0604020202020204" pitchFamily="34" charset="0"/>
            </a:endParaRPr>
          </a:p>
        </p:txBody>
      </p:sp>
      <p:pic>
        <p:nvPicPr>
          <p:cNvPr id="10" name="图片 9">
            <a:extLst>
              <a:ext uri="{FF2B5EF4-FFF2-40B4-BE49-F238E27FC236}">
                <a16:creationId xmlns:a16="http://schemas.microsoft.com/office/drawing/2014/main" id="{55646527-2382-6759-2C67-12C63BF86C09}"/>
              </a:ext>
            </a:extLst>
          </p:cNvPr>
          <p:cNvPicPr>
            <a:picLocks noChangeAspect="1"/>
          </p:cNvPicPr>
          <p:nvPr/>
        </p:nvPicPr>
        <p:blipFill>
          <a:blip r:embed="rId8"/>
          <a:stretch>
            <a:fillRect/>
          </a:stretch>
        </p:blipFill>
        <p:spPr>
          <a:xfrm>
            <a:off x="10264666" y="4927367"/>
            <a:ext cx="1873468" cy="1873468"/>
          </a:xfrm>
          <a:prstGeom prst="rect">
            <a:avLst/>
          </a:prstGeom>
        </p:spPr>
      </p:pic>
    </p:spTree>
    <p:extLst>
      <p:ext uri="{BB962C8B-B14F-4D97-AF65-F5344CB8AC3E}">
        <p14:creationId xmlns:p14="http://schemas.microsoft.com/office/powerpoint/2010/main" val="1934924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D3D9011-82CD-E437-7B0D-CDDDD5B41968}"/>
              </a:ext>
            </a:extLst>
          </p:cNvPr>
          <p:cNvPicPr>
            <a:picLocks noChangeAspect="1"/>
          </p:cNvPicPr>
          <p:nvPr/>
        </p:nvPicPr>
        <p:blipFill>
          <a:blip r:embed="rId2"/>
          <a:stretch>
            <a:fillRect/>
          </a:stretch>
        </p:blipFill>
        <p:spPr>
          <a:xfrm>
            <a:off x="3793863" y="1126863"/>
            <a:ext cx="4604273" cy="4604273"/>
          </a:xfrm>
          <a:prstGeom prst="rect">
            <a:avLst/>
          </a:prstGeom>
        </p:spPr>
      </p:pic>
      <p:sp>
        <p:nvSpPr>
          <p:cNvPr id="3" name="文本框 2">
            <a:extLst>
              <a:ext uri="{FF2B5EF4-FFF2-40B4-BE49-F238E27FC236}">
                <a16:creationId xmlns:a16="http://schemas.microsoft.com/office/drawing/2014/main" id="{7ED98D56-46B0-7762-7BAD-7727A60D8593}"/>
              </a:ext>
            </a:extLst>
          </p:cNvPr>
          <p:cNvSpPr txBox="1"/>
          <p:nvPr/>
        </p:nvSpPr>
        <p:spPr>
          <a:xfrm>
            <a:off x="5250254" y="5387444"/>
            <a:ext cx="1691489" cy="461665"/>
          </a:xfrm>
          <a:prstGeom prst="rect">
            <a:avLst/>
          </a:prstGeom>
          <a:noFill/>
        </p:spPr>
        <p:txBody>
          <a:bodyPr wrap="none" rtlCol="0">
            <a:spAutoFit/>
          </a:bodyPr>
          <a:lstStyle/>
          <a:p>
            <a:r>
              <a:rPr kumimoji="1" lang="en-US" altLang="zh-CN" sz="2400" b="1" dirty="0">
                <a:solidFill>
                  <a:srgbClr val="C00000"/>
                </a:solidFill>
                <a:latin typeface="Arial" panose="020B0604020202020204" pitchFamily="34" charset="0"/>
                <a:cs typeface="Arial" panose="020B0604020202020204" pitchFamily="34" charset="0"/>
              </a:rPr>
              <a:t>Scan</a:t>
            </a:r>
            <a:r>
              <a:rPr kumimoji="1" lang="zh-CN" altLang="en-US" sz="2400" b="1" dirty="0">
                <a:solidFill>
                  <a:srgbClr val="C00000"/>
                </a:solidFill>
                <a:latin typeface="Arial" panose="020B0604020202020204" pitchFamily="34" charset="0"/>
                <a:cs typeface="Arial" panose="020B0604020202020204" pitchFamily="34" charset="0"/>
              </a:rPr>
              <a:t> </a:t>
            </a:r>
            <a:r>
              <a:rPr kumimoji="1" lang="en-US" altLang="zh-CN" sz="2400" b="1" dirty="0">
                <a:solidFill>
                  <a:srgbClr val="C00000"/>
                </a:solidFill>
                <a:latin typeface="Arial" panose="020B0604020202020204" pitchFamily="34" charset="0"/>
                <a:cs typeface="Arial" panose="020B0604020202020204" pitchFamily="34" charset="0"/>
              </a:rPr>
              <a:t>Here</a:t>
            </a:r>
            <a:endParaRPr kumimoji="1" lang="zh-CN" altLang="en-US" sz="2400" b="1"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15717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99B362-C514-CF9C-05FB-4BD722FA9D24}"/>
            </a:ext>
          </a:extLst>
        </p:cNvPr>
        <p:cNvGrpSpPr/>
        <p:nvPr/>
      </p:nvGrpSpPr>
      <p:grpSpPr>
        <a:xfrm>
          <a:off x="0" y="0"/>
          <a:ext cx="0" cy="0"/>
          <a:chOff x="0" y="0"/>
          <a:chExt cx="0" cy="0"/>
        </a:xfrm>
      </p:grpSpPr>
      <p:pic>
        <p:nvPicPr>
          <p:cNvPr id="20" name="图片 19">
            <a:extLst>
              <a:ext uri="{FF2B5EF4-FFF2-40B4-BE49-F238E27FC236}">
                <a16:creationId xmlns:a16="http://schemas.microsoft.com/office/drawing/2014/main" id="{4DA4B9FD-A20D-A932-9306-6EE9761A52A4}"/>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2" name="文本框 1">
            <a:extLst>
              <a:ext uri="{FF2B5EF4-FFF2-40B4-BE49-F238E27FC236}">
                <a16:creationId xmlns:a16="http://schemas.microsoft.com/office/drawing/2014/main" id="{66D896BD-F5FC-0FB1-3A55-41B1F103584E}"/>
              </a:ext>
            </a:extLst>
          </p:cNvPr>
          <p:cNvSpPr txBox="1"/>
          <p:nvPr/>
        </p:nvSpPr>
        <p:spPr>
          <a:xfrm>
            <a:off x="336721" y="85642"/>
            <a:ext cx="4899098"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What is Large Language Model?</a:t>
            </a:r>
            <a:endParaRPr kumimoji="1" lang="zh-CN" altLang="en-US" sz="2400" b="1" dirty="0">
              <a:latin typeface="Arial" panose="020B0604020202020204" pitchFamily="34" charset="0"/>
              <a:cs typeface="Arial" panose="020B0604020202020204" pitchFamily="34" charset="0"/>
            </a:endParaRPr>
          </a:p>
        </p:txBody>
      </p:sp>
      <p:pic>
        <p:nvPicPr>
          <p:cNvPr id="3074" name="Picture 2" descr="transformer">
            <a:extLst>
              <a:ext uri="{FF2B5EF4-FFF2-40B4-BE49-F238E27FC236}">
                <a16:creationId xmlns:a16="http://schemas.microsoft.com/office/drawing/2014/main" id="{12E2CAA4-C760-B24C-720D-82C1E73618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985" y="1152762"/>
            <a:ext cx="4263088" cy="4494032"/>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FA7EA32C-8A24-00B6-FF2C-3CA890F22C0A}"/>
              </a:ext>
            </a:extLst>
          </p:cNvPr>
          <p:cNvSpPr txBox="1"/>
          <p:nvPr/>
        </p:nvSpPr>
        <p:spPr>
          <a:xfrm>
            <a:off x="1002332" y="6440296"/>
            <a:ext cx="9941617" cy="307777"/>
          </a:xfrm>
          <a:prstGeom prst="rect">
            <a:avLst/>
          </a:prstGeom>
          <a:noFill/>
        </p:spPr>
        <p:txBody>
          <a:bodyPr wrap="square">
            <a:spAutoFit/>
          </a:bodyPr>
          <a:lstStyle/>
          <a:p>
            <a:r>
              <a:rPr lang="en-US" altLang="zh-CN" sz="1400" b="0" i="0" dirty="0">
                <a:solidFill>
                  <a:srgbClr val="222222"/>
                </a:solidFill>
                <a:effectLst/>
                <a:latin typeface="Arial" panose="020B0604020202020204" pitchFamily="34" charset="0"/>
              </a:rPr>
              <a:t>Vaswani, Ashish, et al. "Attention is all you need." </a:t>
            </a:r>
            <a:r>
              <a:rPr lang="en-US" altLang="zh-CN" sz="1400" b="0" i="1" dirty="0">
                <a:solidFill>
                  <a:srgbClr val="222222"/>
                </a:solidFill>
                <a:effectLst/>
                <a:latin typeface="Arial" panose="020B0604020202020204" pitchFamily="34" charset="0"/>
              </a:rPr>
              <a:t>Advances in neural information processing systems</a:t>
            </a:r>
            <a:r>
              <a:rPr lang="en-US" altLang="zh-CN" sz="1400" b="0" i="0" dirty="0">
                <a:solidFill>
                  <a:srgbClr val="222222"/>
                </a:solidFill>
                <a:effectLst/>
                <a:latin typeface="Arial" panose="020B0604020202020204" pitchFamily="34" charset="0"/>
              </a:rPr>
              <a:t> 30 (2017).</a:t>
            </a:r>
            <a:endParaRPr lang="zh-CN" altLang="en-US" sz="1400" dirty="0"/>
          </a:p>
        </p:txBody>
      </p:sp>
      <p:sp>
        <p:nvSpPr>
          <p:cNvPr id="7" name="文本框 6">
            <a:extLst>
              <a:ext uri="{FF2B5EF4-FFF2-40B4-BE49-F238E27FC236}">
                <a16:creationId xmlns:a16="http://schemas.microsoft.com/office/drawing/2014/main" id="{AF9DAF38-C631-648A-58BF-38F5429955C0}"/>
              </a:ext>
            </a:extLst>
          </p:cNvPr>
          <p:cNvSpPr txBox="1"/>
          <p:nvPr/>
        </p:nvSpPr>
        <p:spPr>
          <a:xfrm>
            <a:off x="1144542" y="5723244"/>
            <a:ext cx="2640723" cy="338554"/>
          </a:xfrm>
          <a:prstGeom prst="rect">
            <a:avLst/>
          </a:prstGeom>
          <a:noFill/>
        </p:spPr>
        <p:txBody>
          <a:bodyPr wrap="none" rtlCol="0">
            <a:spAutoFit/>
          </a:bodyPr>
          <a:lstStyle/>
          <a:p>
            <a:r>
              <a:rPr kumimoji="1" lang="en-US" altLang="zh-CN" sz="1600" b="1" dirty="0">
                <a:latin typeface="Arial" panose="020B0604020202020204" pitchFamily="34" charset="0"/>
                <a:cs typeface="Arial" panose="020B0604020202020204" pitchFamily="34" charset="0"/>
              </a:rPr>
              <a:t>Transformer Architecture</a:t>
            </a:r>
            <a:endParaRPr kumimoji="1" lang="zh-CN" altLang="en-US" sz="1600" b="1" dirty="0">
              <a:latin typeface="Arial" panose="020B0604020202020204" pitchFamily="34" charset="0"/>
              <a:cs typeface="Arial" panose="020B0604020202020204" pitchFamily="34" charset="0"/>
            </a:endParaRPr>
          </a:p>
        </p:txBody>
      </p:sp>
      <p:cxnSp>
        <p:nvCxnSpPr>
          <p:cNvPr id="10" name="直线连接符 9">
            <a:extLst>
              <a:ext uri="{FF2B5EF4-FFF2-40B4-BE49-F238E27FC236}">
                <a16:creationId xmlns:a16="http://schemas.microsoft.com/office/drawing/2014/main" id="{2702D293-EFE6-638E-B433-D906FA7BBFF9}"/>
              </a:ext>
            </a:extLst>
          </p:cNvPr>
          <p:cNvCxnSpPr/>
          <p:nvPr/>
        </p:nvCxnSpPr>
        <p:spPr>
          <a:xfrm>
            <a:off x="2464904" y="784419"/>
            <a:ext cx="0" cy="5465666"/>
          </a:xfrm>
          <a:prstGeom prst="line">
            <a:avLst/>
          </a:prstGeom>
          <a:ln w="12700">
            <a:prstDash val="dash"/>
          </a:ln>
        </p:spPr>
        <p:style>
          <a:lnRef idx="1">
            <a:schemeClr val="accent2"/>
          </a:lnRef>
          <a:fillRef idx="0">
            <a:schemeClr val="accent2"/>
          </a:fillRef>
          <a:effectRef idx="0">
            <a:schemeClr val="accent2"/>
          </a:effectRef>
          <a:fontRef idx="minor">
            <a:schemeClr val="tx1"/>
          </a:fontRef>
        </p:style>
      </p:cxnSp>
      <p:sp>
        <p:nvSpPr>
          <p:cNvPr id="11" name="文本框 10">
            <a:extLst>
              <a:ext uri="{FF2B5EF4-FFF2-40B4-BE49-F238E27FC236}">
                <a16:creationId xmlns:a16="http://schemas.microsoft.com/office/drawing/2014/main" id="{331CAEB9-B393-BA1C-0A07-C80C16A7CA4A}"/>
              </a:ext>
            </a:extLst>
          </p:cNvPr>
          <p:cNvSpPr txBox="1"/>
          <p:nvPr/>
        </p:nvSpPr>
        <p:spPr>
          <a:xfrm>
            <a:off x="1331844" y="784419"/>
            <a:ext cx="1003801" cy="338554"/>
          </a:xfrm>
          <a:prstGeom prst="rect">
            <a:avLst/>
          </a:prstGeom>
          <a:noFill/>
        </p:spPr>
        <p:txBody>
          <a:bodyPr wrap="none" rtlCol="0">
            <a:spAutoFit/>
          </a:bodyPr>
          <a:lstStyle/>
          <a:p>
            <a:r>
              <a:rPr kumimoji="1" lang="en-US" altLang="zh-CN" sz="1600" b="1" dirty="0">
                <a:latin typeface="Arial" panose="020B0604020202020204" pitchFamily="34" charset="0"/>
                <a:cs typeface="Arial" panose="020B0604020202020204" pitchFamily="34" charset="0"/>
              </a:rPr>
              <a:t>Encoder</a:t>
            </a:r>
            <a:endParaRPr kumimoji="1" lang="zh-CN" altLang="en-US" sz="1600" b="1"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FE94D50A-1846-FD62-BB73-D9917E1D6B8D}"/>
              </a:ext>
            </a:extLst>
          </p:cNvPr>
          <p:cNvSpPr txBox="1"/>
          <p:nvPr/>
        </p:nvSpPr>
        <p:spPr>
          <a:xfrm>
            <a:off x="2657061" y="784419"/>
            <a:ext cx="1003801" cy="338554"/>
          </a:xfrm>
          <a:prstGeom prst="rect">
            <a:avLst/>
          </a:prstGeom>
          <a:noFill/>
        </p:spPr>
        <p:txBody>
          <a:bodyPr wrap="none" rtlCol="0">
            <a:spAutoFit/>
          </a:bodyPr>
          <a:lstStyle/>
          <a:p>
            <a:r>
              <a:rPr kumimoji="1" lang="en-US" altLang="zh-CN" sz="1600" b="1" dirty="0">
                <a:latin typeface="Arial" panose="020B0604020202020204" pitchFamily="34" charset="0"/>
                <a:cs typeface="Arial" panose="020B0604020202020204" pitchFamily="34" charset="0"/>
              </a:rPr>
              <a:t>Decoder</a:t>
            </a:r>
            <a:endParaRPr kumimoji="1" lang="zh-CN" altLang="en-US" sz="1600" b="1" dirty="0">
              <a:latin typeface="Arial" panose="020B0604020202020204" pitchFamily="34" charset="0"/>
              <a:cs typeface="Arial" panose="020B0604020202020204" pitchFamily="34" charset="0"/>
            </a:endParaRPr>
          </a:p>
        </p:txBody>
      </p:sp>
      <p:pic>
        <p:nvPicPr>
          <p:cNvPr id="3076" name="Picture 4" descr="input-output">
            <a:extLst>
              <a:ext uri="{FF2B5EF4-FFF2-40B4-BE49-F238E27FC236}">
                <a16:creationId xmlns:a16="http://schemas.microsoft.com/office/drawing/2014/main" id="{388BB10A-9985-F72A-F2F0-FFFB0D2C52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0330" y="745299"/>
            <a:ext cx="6553909" cy="171101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encoder-decoder">
            <a:extLst>
              <a:ext uri="{FF2B5EF4-FFF2-40B4-BE49-F238E27FC236}">
                <a16:creationId xmlns:a16="http://schemas.microsoft.com/office/drawing/2014/main" id="{DAEA0CFF-C5B4-F260-FFC0-2481D9E6CF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7619" y="2872117"/>
            <a:ext cx="5539333" cy="3473074"/>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直线箭头连接符 25">
            <a:extLst>
              <a:ext uri="{FF2B5EF4-FFF2-40B4-BE49-F238E27FC236}">
                <a16:creationId xmlns:a16="http://schemas.microsoft.com/office/drawing/2014/main" id="{A8A98169-BD84-25C9-15C8-E62B0B27A947}"/>
              </a:ext>
            </a:extLst>
          </p:cNvPr>
          <p:cNvCxnSpPr>
            <a:stCxn id="3076" idx="2"/>
            <a:endCxn id="3078" idx="0"/>
          </p:cNvCxnSpPr>
          <p:nvPr/>
        </p:nvCxnSpPr>
        <p:spPr>
          <a:xfrm>
            <a:off x="8087285" y="2456313"/>
            <a:ext cx="1" cy="41580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CF6761A0-172C-49D9-F48C-1249D47F71F5}"/>
              </a:ext>
            </a:extLst>
          </p:cNvPr>
          <p:cNvSpPr txBox="1"/>
          <p:nvPr/>
        </p:nvSpPr>
        <p:spPr>
          <a:xfrm>
            <a:off x="8216546" y="2479549"/>
            <a:ext cx="2492990" cy="369332"/>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文本生成，翻译等任务</a:t>
            </a:r>
          </a:p>
        </p:txBody>
      </p:sp>
      <p:sp>
        <p:nvSpPr>
          <p:cNvPr id="3" name="矩形 2">
            <a:extLst>
              <a:ext uri="{FF2B5EF4-FFF2-40B4-BE49-F238E27FC236}">
                <a16:creationId xmlns:a16="http://schemas.microsoft.com/office/drawing/2014/main" id="{810D0077-8603-2F39-4A05-B5443E6CCEF5}"/>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278274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59688-BEE1-546A-3EAB-245CCCF5CCC8}"/>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4B0BE32F-EBFB-F451-996F-30BAA3A14E51}"/>
              </a:ext>
            </a:extLst>
          </p:cNvPr>
          <p:cNvSpPr txBox="1"/>
          <p:nvPr/>
        </p:nvSpPr>
        <p:spPr>
          <a:xfrm>
            <a:off x="336721" y="85642"/>
            <a:ext cx="4899098"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What is Large Language Model?</a:t>
            </a:r>
            <a:endParaRPr kumimoji="1" lang="zh-CN" altLang="en-US" sz="2400" b="1" dirty="0">
              <a:latin typeface="Arial" panose="020B0604020202020204" pitchFamily="34" charset="0"/>
              <a:cs typeface="Arial" panose="020B0604020202020204" pitchFamily="34" charset="0"/>
            </a:endParaRPr>
          </a:p>
        </p:txBody>
      </p:sp>
      <p:sp>
        <p:nvSpPr>
          <p:cNvPr id="10" name="矩形 9">
            <a:extLst>
              <a:ext uri="{FF2B5EF4-FFF2-40B4-BE49-F238E27FC236}">
                <a16:creationId xmlns:a16="http://schemas.microsoft.com/office/drawing/2014/main" id="{F0146782-3992-236F-3193-6DAFEF11E50B}"/>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a:extLst>
              <a:ext uri="{FF2B5EF4-FFF2-40B4-BE49-F238E27FC236}">
                <a16:creationId xmlns:a16="http://schemas.microsoft.com/office/drawing/2014/main" id="{98BCE246-31E2-0417-7DFF-101E01653998}"/>
              </a:ext>
            </a:extLst>
          </p:cNvPr>
          <p:cNvPicPr>
            <a:picLocks noChangeAspect="1"/>
          </p:cNvPicPr>
          <p:nvPr/>
        </p:nvPicPr>
        <p:blipFill>
          <a:blip r:embed="rId2"/>
          <a:stretch>
            <a:fillRect/>
          </a:stretch>
        </p:blipFill>
        <p:spPr>
          <a:xfrm>
            <a:off x="71336" y="1431096"/>
            <a:ext cx="5848460" cy="4068834"/>
          </a:xfrm>
          <a:prstGeom prst="rect">
            <a:avLst/>
          </a:prstGeom>
        </p:spPr>
      </p:pic>
      <p:pic>
        <p:nvPicPr>
          <p:cNvPr id="7" name="图片 6">
            <a:extLst>
              <a:ext uri="{FF2B5EF4-FFF2-40B4-BE49-F238E27FC236}">
                <a16:creationId xmlns:a16="http://schemas.microsoft.com/office/drawing/2014/main" id="{83437BF4-4BC0-FCBE-3A50-F0308360F49F}"/>
              </a:ext>
            </a:extLst>
          </p:cNvPr>
          <p:cNvPicPr>
            <a:picLocks noChangeAspect="1"/>
          </p:cNvPicPr>
          <p:nvPr/>
        </p:nvPicPr>
        <p:blipFill>
          <a:blip r:embed="rId3"/>
          <a:stretch>
            <a:fillRect/>
          </a:stretch>
        </p:blipFill>
        <p:spPr>
          <a:xfrm>
            <a:off x="6168819" y="1033670"/>
            <a:ext cx="5838918" cy="1769165"/>
          </a:xfrm>
          <a:prstGeom prst="rect">
            <a:avLst/>
          </a:prstGeom>
        </p:spPr>
      </p:pic>
      <p:pic>
        <p:nvPicPr>
          <p:cNvPr id="8" name="图片 7">
            <a:extLst>
              <a:ext uri="{FF2B5EF4-FFF2-40B4-BE49-F238E27FC236}">
                <a16:creationId xmlns:a16="http://schemas.microsoft.com/office/drawing/2014/main" id="{9439B2B6-4C97-B5DB-5429-F4E56661367B}"/>
              </a:ext>
            </a:extLst>
          </p:cNvPr>
          <p:cNvPicPr>
            <a:picLocks noChangeAspect="1"/>
          </p:cNvPicPr>
          <p:nvPr/>
        </p:nvPicPr>
        <p:blipFill>
          <a:blip r:embed="rId4"/>
          <a:stretch>
            <a:fillRect/>
          </a:stretch>
        </p:blipFill>
        <p:spPr>
          <a:xfrm>
            <a:off x="6168819" y="3900423"/>
            <a:ext cx="5838919" cy="1669220"/>
          </a:xfrm>
          <a:prstGeom prst="rect">
            <a:avLst/>
          </a:prstGeom>
        </p:spPr>
      </p:pic>
      <p:cxnSp>
        <p:nvCxnSpPr>
          <p:cNvPr id="11" name="直线箭头连接符 10">
            <a:extLst>
              <a:ext uri="{FF2B5EF4-FFF2-40B4-BE49-F238E27FC236}">
                <a16:creationId xmlns:a16="http://schemas.microsoft.com/office/drawing/2014/main" id="{47CE62B3-5EF8-145B-A793-62980FA995E3}"/>
              </a:ext>
            </a:extLst>
          </p:cNvPr>
          <p:cNvCxnSpPr>
            <a:cxnSpLocks/>
          </p:cNvCxnSpPr>
          <p:nvPr/>
        </p:nvCxnSpPr>
        <p:spPr>
          <a:xfrm>
            <a:off x="9088278" y="2906780"/>
            <a:ext cx="0" cy="837029"/>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546A4B74-DD4B-B310-FA07-5964F05E9B38}"/>
              </a:ext>
            </a:extLst>
          </p:cNvPr>
          <p:cNvSpPr txBox="1"/>
          <p:nvPr/>
        </p:nvSpPr>
        <p:spPr>
          <a:xfrm>
            <a:off x="9227971" y="3070568"/>
            <a:ext cx="2060179" cy="369332"/>
          </a:xfrm>
          <a:prstGeom prst="rect">
            <a:avLst/>
          </a:prstGeom>
          <a:noFill/>
        </p:spPr>
        <p:txBody>
          <a:bodyPr wrap="none" rtlCol="0">
            <a:spAutoFit/>
          </a:bodyPr>
          <a:lstStyle/>
          <a:p>
            <a:r>
              <a:rPr kumimoji="1" lang="en-US" altLang="zh-CN" b="1" dirty="0">
                <a:latin typeface="Microsoft YaHei" panose="020B0503020204020204" pitchFamily="34" charset="-122"/>
                <a:ea typeface="Microsoft YaHei" panose="020B0503020204020204" pitchFamily="34" charset="-122"/>
              </a:rPr>
              <a:t>LLM</a:t>
            </a:r>
            <a:r>
              <a:rPr kumimoji="1" lang="zh-CN" altLang="en-US" b="1" dirty="0">
                <a:latin typeface="Microsoft YaHei" panose="020B0503020204020204" pitchFamily="34" charset="-122"/>
                <a:ea typeface="Microsoft YaHei" panose="020B0503020204020204" pitchFamily="34" charset="-122"/>
              </a:rPr>
              <a:t>文本预测输出</a:t>
            </a:r>
          </a:p>
        </p:txBody>
      </p:sp>
      <p:cxnSp>
        <p:nvCxnSpPr>
          <p:cNvPr id="15" name="直线连接符 14">
            <a:extLst>
              <a:ext uri="{FF2B5EF4-FFF2-40B4-BE49-F238E27FC236}">
                <a16:creationId xmlns:a16="http://schemas.microsoft.com/office/drawing/2014/main" id="{2B2F3929-6C8A-82A2-F8FD-9E0B18918A6A}"/>
              </a:ext>
            </a:extLst>
          </p:cNvPr>
          <p:cNvCxnSpPr/>
          <p:nvPr/>
        </p:nvCxnSpPr>
        <p:spPr>
          <a:xfrm>
            <a:off x="5919796" y="1033670"/>
            <a:ext cx="0" cy="4989443"/>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5E07B35D-F8B1-8074-1590-94D7804E7D2D}"/>
              </a:ext>
            </a:extLst>
          </p:cNvPr>
          <p:cNvSpPr txBox="1"/>
          <p:nvPr/>
        </p:nvSpPr>
        <p:spPr>
          <a:xfrm>
            <a:off x="1703738" y="5659388"/>
            <a:ext cx="2031325" cy="369332"/>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文本到向量化过程</a:t>
            </a:r>
          </a:p>
        </p:txBody>
      </p:sp>
      <p:sp>
        <p:nvSpPr>
          <p:cNvPr id="17" name="文本框 16">
            <a:extLst>
              <a:ext uri="{FF2B5EF4-FFF2-40B4-BE49-F238E27FC236}">
                <a16:creationId xmlns:a16="http://schemas.microsoft.com/office/drawing/2014/main" id="{AB5661DD-8A2C-E33C-3884-C7B0F239A91A}"/>
              </a:ext>
            </a:extLst>
          </p:cNvPr>
          <p:cNvSpPr txBox="1"/>
          <p:nvPr/>
        </p:nvSpPr>
        <p:spPr>
          <a:xfrm>
            <a:off x="8397808" y="5695415"/>
            <a:ext cx="1569660" cy="369332"/>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文本输出过程</a:t>
            </a:r>
          </a:p>
        </p:txBody>
      </p:sp>
      <p:pic>
        <p:nvPicPr>
          <p:cNvPr id="18" name="图片 17">
            <a:extLst>
              <a:ext uri="{FF2B5EF4-FFF2-40B4-BE49-F238E27FC236}">
                <a16:creationId xmlns:a16="http://schemas.microsoft.com/office/drawing/2014/main" id="{EA20CEB3-36BB-4F1D-732E-E61A3FFE574D}"/>
              </a:ext>
            </a:extLst>
          </p:cNvPr>
          <p:cNvPicPr>
            <a:picLocks noChangeAspect="1"/>
          </p:cNvPicPr>
          <p:nvPr/>
        </p:nvPicPr>
        <p:blipFill>
          <a:blip r:embed="rId5"/>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2888065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55FC5-263A-D952-3938-439DAA8BC3C9}"/>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C685FFB7-AB92-B520-36E4-8634282F0FE6}"/>
              </a:ext>
            </a:extLst>
          </p:cNvPr>
          <p:cNvSpPr/>
          <p:nvPr/>
        </p:nvSpPr>
        <p:spPr>
          <a:xfrm>
            <a:off x="1341782" y="2636014"/>
            <a:ext cx="1719470" cy="845240"/>
          </a:xfrm>
          <a:prstGeom prst="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Encoder</a:t>
            </a:r>
            <a:endParaRPr kumimoji="1" lang="zh-CN" altLang="en-US" dirty="0"/>
          </a:p>
        </p:txBody>
      </p:sp>
      <p:sp>
        <p:nvSpPr>
          <p:cNvPr id="3" name="矩形 2">
            <a:extLst>
              <a:ext uri="{FF2B5EF4-FFF2-40B4-BE49-F238E27FC236}">
                <a16:creationId xmlns:a16="http://schemas.microsoft.com/office/drawing/2014/main" id="{2E155A02-0C12-94D1-2A47-F4AB37FE763A}"/>
              </a:ext>
            </a:extLst>
          </p:cNvPr>
          <p:cNvSpPr/>
          <p:nvPr/>
        </p:nvSpPr>
        <p:spPr>
          <a:xfrm>
            <a:off x="4376530" y="2626075"/>
            <a:ext cx="1719470" cy="845240"/>
          </a:xfrm>
          <a:prstGeom prst="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Decoder</a:t>
            </a:r>
            <a:endParaRPr kumimoji="1" lang="zh-CN" altLang="en-US" dirty="0"/>
          </a:p>
        </p:txBody>
      </p:sp>
      <p:sp>
        <p:nvSpPr>
          <p:cNvPr id="7" name="文本框 6">
            <a:extLst>
              <a:ext uri="{FF2B5EF4-FFF2-40B4-BE49-F238E27FC236}">
                <a16:creationId xmlns:a16="http://schemas.microsoft.com/office/drawing/2014/main" id="{9D3E5DBE-F9AF-2497-44E3-24D1493B67F0}"/>
              </a:ext>
            </a:extLst>
          </p:cNvPr>
          <p:cNvSpPr txBox="1"/>
          <p:nvPr/>
        </p:nvSpPr>
        <p:spPr>
          <a:xfrm>
            <a:off x="1147379" y="5033372"/>
            <a:ext cx="2108269" cy="369332"/>
          </a:xfrm>
          <a:prstGeom prst="rect">
            <a:avLst/>
          </a:prstGeom>
          <a:noFill/>
        </p:spPr>
        <p:txBody>
          <a:bodyPr wrap="none" rtlCol="0">
            <a:spAutoFit/>
          </a:bodyPr>
          <a:lstStyle/>
          <a:p>
            <a:r>
              <a:rPr kumimoji="1" lang="en-US" altLang="zh-CN" dirty="0">
                <a:latin typeface="Arial" panose="020B0604020202020204" pitchFamily="34" charset="0"/>
                <a:cs typeface="Arial" panose="020B0604020202020204" pitchFamily="34" charset="0"/>
              </a:rPr>
              <a:t>This</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is</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an</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example</a:t>
            </a:r>
            <a:endParaRPr kumimoji="1" lang="zh-CN" altLang="en-US" dirty="0">
              <a:latin typeface="Arial" panose="020B0604020202020204" pitchFamily="34" charset="0"/>
              <a:cs typeface="Arial" panose="020B0604020202020204" pitchFamily="34" charset="0"/>
            </a:endParaRPr>
          </a:p>
        </p:txBody>
      </p:sp>
      <p:sp>
        <p:nvSpPr>
          <p:cNvPr id="8" name="圆角矩形 7">
            <a:extLst>
              <a:ext uri="{FF2B5EF4-FFF2-40B4-BE49-F238E27FC236}">
                <a16:creationId xmlns:a16="http://schemas.microsoft.com/office/drawing/2014/main" id="{6955F1E1-BB9A-0DDE-0303-121ADB4B8030}"/>
              </a:ext>
            </a:extLst>
          </p:cNvPr>
          <p:cNvSpPr/>
          <p:nvPr/>
        </p:nvSpPr>
        <p:spPr>
          <a:xfrm>
            <a:off x="1674742" y="4475580"/>
            <a:ext cx="1053548"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Microsoft YaHei" panose="020B0503020204020204" pitchFamily="34" charset="-122"/>
                <a:ea typeface="Microsoft YaHei" panose="020B0503020204020204" pitchFamily="34" charset="-122"/>
              </a:rPr>
              <a:t>文本输入</a:t>
            </a:r>
          </a:p>
        </p:txBody>
      </p:sp>
      <p:sp>
        <p:nvSpPr>
          <p:cNvPr id="9" name="圆角矩形 8">
            <a:extLst>
              <a:ext uri="{FF2B5EF4-FFF2-40B4-BE49-F238E27FC236}">
                <a16:creationId xmlns:a16="http://schemas.microsoft.com/office/drawing/2014/main" id="{2ABF329A-2C55-7B0F-8535-9C58B4A7BC4B}"/>
              </a:ext>
            </a:extLst>
          </p:cNvPr>
          <p:cNvSpPr/>
          <p:nvPr/>
        </p:nvSpPr>
        <p:spPr>
          <a:xfrm>
            <a:off x="1560442" y="3938453"/>
            <a:ext cx="1282148"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Microsoft YaHei" panose="020B0503020204020204" pitchFamily="34" charset="-122"/>
                <a:ea typeface="Microsoft YaHei" panose="020B0503020204020204" pitchFamily="34" charset="-122"/>
              </a:rPr>
              <a:t>预处理步骤</a:t>
            </a:r>
          </a:p>
        </p:txBody>
      </p:sp>
      <p:cxnSp>
        <p:nvCxnSpPr>
          <p:cNvPr id="11" name="直线箭头连接符 10">
            <a:extLst>
              <a:ext uri="{FF2B5EF4-FFF2-40B4-BE49-F238E27FC236}">
                <a16:creationId xmlns:a16="http://schemas.microsoft.com/office/drawing/2014/main" id="{35323A16-97CC-34C0-3932-131B94A4C086}"/>
              </a:ext>
            </a:extLst>
          </p:cNvPr>
          <p:cNvCxnSpPr>
            <a:stCxn id="9" idx="0"/>
            <a:endCxn id="2" idx="2"/>
          </p:cNvCxnSpPr>
          <p:nvPr/>
        </p:nvCxnSpPr>
        <p:spPr>
          <a:xfrm flipV="1">
            <a:off x="2201516" y="3481254"/>
            <a:ext cx="1" cy="4571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圆角矩形 12">
            <a:extLst>
              <a:ext uri="{FF2B5EF4-FFF2-40B4-BE49-F238E27FC236}">
                <a16:creationId xmlns:a16="http://schemas.microsoft.com/office/drawing/2014/main" id="{218B3D84-54B2-E935-A976-F2E21D42AE5C}"/>
              </a:ext>
            </a:extLst>
          </p:cNvPr>
          <p:cNvSpPr/>
          <p:nvPr/>
        </p:nvSpPr>
        <p:spPr>
          <a:xfrm>
            <a:off x="1408040" y="2009849"/>
            <a:ext cx="1586949"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latin typeface="Microsoft YaHei" panose="020B0503020204020204" pitchFamily="34" charset="-122"/>
                <a:ea typeface="Microsoft YaHei" panose="020B0503020204020204" pitchFamily="34" charset="-122"/>
              </a:rPr>
              <a:t>Embedding</a:t>
            </a:r>
            <a:r>
              <a:rPr kumimoji="1" lang="zh-CN" altLang="en-US" sz="1400" dirty="0">
                <a:latin typeface="Microsoft YaHei" panose="020B0503020204020204" pitchFamily="34" charset="-122"/>
                <a:ea typeface="Microsoft YaHei" panose="020B0503020204020204" pitchFamily="34" charset="-122"/>
              </a:rPr>
              <a:t>模型</a:t>
            </a:r>
          </a:p>
        </p:txBody>
      </p:sp>
      <p:cxnSp>
        <p:nvCxnSpPr>
          <p:cNvPr id="15" name="肘形连接符 14">
            <a:extLst>
              <a:ext uri="{FF2B5EF4-FFF2-40B4-BE49-F238E27FC236}">
                <a16:creationId xmlns:a16="http://schemas.microsoft.com/office/drawing/2014/main" id="{0A2109EE-77F9-C756-FADF-5E058FAF503E}"/>
              </a:ext>
            </a:extLst>
          </p:cNvPr>
          <p:cNvCxnSpPr>
            <a:endCxn id="3" idx="1"/>
          </p:cNvCxnSpPr>
          <p:nvPr/>
        </p:nvCxnSpPr>
        <p:spPr>
          <a:xfrm>
            <a:off x="3061252" y="2139472"/>
            <a:ext cx="1315278" cy="90922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C1C1C059-51E2-2640-696B-524B2183307D}"/>
              </a:ext>
            </a:extLst>
          </p:cNvPr>
          <p:cNvSpPr txBox="1"/>
          <p:nvPr/>
        </p:nvSpPr>
        <p:spPr>
          <a:xfrm>
            <a:off x="4412084" y="5033372"/>
            <a:ext cx="1261884" cy="369332"/>
          </a:xfrm>
          <a:prstGeom prst="rect">
            <a:avLst/>
          </a:prstGeom>
          <a:noFill/>
        </p:spPr>
        <p:txBody>
          <a:bodyPr wrap="none" rtlCol="0">
            <a:spAutoFit/>
          </a:bodyPr>
          <a:lstStyle/>
          <a:p>
            <a:r>
              <a:rPr kumimoji="1" lang="en-US" altLang="zh-CN" dirty="0">
                <a:latin typeface="Arial" panose="020B0604020202020204" pitchFamily="34" charset="0"/>
                <a:cs typeface="Arial" panose="020B0604020202020204" pitchFamily="34" charset="0"/>
              </a:rPr>
              <a:t>Das </a:t>
            </a:r>
            <a:r>
              <a:rPr kumimoji="1" lang="en-US" altLang="zh-CN" dirty="0" err="1">
                <a:latin typeface="Arial" panose="020B0604020202020204" pitchFamily="34" charset="0"/>
                <a:cs typeface="Arial" panose="020B0604020202020204" pitchFamily="34" charset="0"/>
              </a:rPr>
              <a:t>ist</a:t>
            </a:r>
            <a:r>
              <a:rPr kumimoji="1" lang="en-US" altLang="zh-CN" dirty="0">
                <a:latin typeface="Arial" panose="020B0604020202020204" pitchFamily="34" charset="0"/>
                <a:cs typeface="Arial" panose="020B0604020202020204" pitchFamily="34" charset="0"/>
              </a:rPr>
              <a:t> </a:t>
            </a:r>
            <a:r>
              <a:rPr kumimoji="1" lang="en-US" altLang="zh-CN" dirty="0" err="1">
                <a:latin typeface="Arial" panose="020B0604020202020204" pitchFamily="34" charset="0"/>
                <a:cs typeface="Arial" panose="020B0604020202020204" pitchFamily="34" charset="0"/>
              </a:rPr>
              <a:t>ein</a:t>
            </a:r>
            <a:endParaRPr kumimoji="1" lang="zh-CN" altLang="en-US" dirty="0">
              <a:latin typeface="Arial" panose="020B0604020202020204" pitchFamily="34" charset="0"/>
              <a:cs typeface="Arial" panose="020B0604020202020204" pitchFamily="34" charset="0"/>
            </a:endParaRPr>
          </a:p>
        </p:txBody>
      </p:sp>
      <p:sp>
        <p:nvSpPr>
          <p:cNvPr id="17" name="圆角矩形 16">
            <a:extLst>
              <a:ext uri="{FF2B5EF4-FFF2-40B4-BE49-F238E27FC236}">
                <a16:creationId xmlns:a16="http://schemas.microsoft.com/office/drawing/2014/main" id="{A39BA7F8-79A8-963D-FBE7-0331658F270B}"/>
              </a:ext>
            </a:extLst>
          </p:cNvPr>
          <p:cNvSpPr/>
          <p:nvPr/>
        </p:nvSpPr>
        <p:spPr>
          <a:xfrm>
            <a:off x="4672219" y="4475579"/>
            <a:ext cx="1053548"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Microsoft YaHei" panose="020B0503020204020204" pitchFamily="34" charset="-122"/>
                <a:ea typeface="Microsoft YaHei" panose="020B0503020204020204" pitchFamily="34" charset="-122"/>
              </a:rPr>
              <a:t>文本输入</a:t>
            </a:r>
          </a:p>
        </p:txBody>
      </p:sp>
      <p:sp>
        <p:nvSpPr>
          <p:cNvPr id="18" name="圆角矩形 17">
            <a:extLst>
              <a:ext uri="{FF2B5EF4-FFF2-40B4-BE49-F238E27FC236}">
                <a16:creationId xmlns:a16="http://schemas.microsoft.com/office/drawing/2014/main" id="{8AE6BB8C-D035-30CE-44BB-B2B9CF21EAB3}"/>
              </a:ext>
            </a:extLst>
          </p:cNvPr>
          <p:cNvSpPr/>
          <p:nvPr/>
        </p:nvSpPr>
        <p:spPr>
          <a:xfrm>
            <a:off x="4576969" y="3938453"/>
            <a:ext cx="1282148"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Microsoft YaHei" panose="020B0503020204020204" pitchFamily="34" charset="-122"/>
                <a:ea typeface="Microsoft YaHei" panose="020B0503020204020204" pitchFamily="34" charset="-122"/>
              </a:rPr>
              <a:t>预处理步骤</a:t>
            </a:r>
          </a:p>
        </p:txBody>
      </p:sp>
      <p:sp>
        <p:nvSpPr>
          <p:cNvPr id="19" name="圆角矩形 18">
            <a:extLst>
              <a:ext uri="{FF2B5EF4-FFF2-40B4-BE49-F238E27FC236}">
                <a16:creationId xmlns:a16="http://schemas.microsoft.com/office/drawing/2014/main" id="{5710D39A-F511-E822-6AC7-3329C69020BE}"/>
              </a:ext>
            </a:extLst>
          </p:cNvPr>
          <p:cNvSpPr/>
          <p:nvPr/>
        </p:nvSpPr>
        <p:spPr>
          <a:xfrm>
            <a:off x="4442790" y="1985415"/>
            <a:ext cx="1586949"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Microsoft YaHei" panose="020B0503020204020204" pitchFamily="34" charset="-122"/>
                <a:ea typeface="Microsoft YaHei" panose="020B0503020204020204" pitchFamily="34" charset="-122"/>
              </a:rPr>
              <a:t>输出层</a:t>
            </a:r>
          </a:p>
        </p:txBody>
      </p:sp>
      <p:cxnSp>
        <p:nvCxnSpPr>
          <p:cNvPr id="20" name="直线箭头连接符 19">
            <a:extLst>
              <a:ext uri="{FF2B5EF4-FFF2-40B4-BE49-F238E27FC236}">
                <a16:creationId xmlns:a16="http://schemas.microsoft.com/office/drawing/2014/main" id="{DE709FE6-C585-D10C-FEE9-E832CF4C45E6}"/>
              </a:ext>
            </a:extLst>
          </p:cNvPr>
          <p:cNvCxnSpPr/>
          <p:nvPr/>
        </p:nvCxnSpPr>
        <p:spPr>
          <a:xfrm flipV="1">
            <a:off x="5236264" y="3490780"/>
            <a:ext cx="1" cy="4671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2948E85F-346B-B87D-28AB-1CF8F5DB3866}"/>
              </a:ext>
            </a:extLst>
          </p:cNvPr>
          <p:cNvCxnSpPr>
            <a:cxnSpLocks/>
            <a:stCxn id="8" idx="0"/>
          </p:cNvCxnSpPr>
          <p:nvPr/>
        </p:nvCxnSpPr>
        <p:spPr>
          <a:xfrm flipH="1" flipV="1">
            <a:off x="2201515" y="4210171"/>
            <a:ext cx="1" cy="2654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CF6D9A4C-DC11-A2E0-E94B-18A32BF63630}"/>
              </a:ext>
            </a:extLst>
          </p:cNvPr>
          <p:cNvCxnSpPr>
            <a:cxnSpLocks/>
          </p:cNvCxnSpPr>
          <p:nvPr/>
        </p:nvCxnSpPr>
        <p:spPr>
          <a:xfrm flipH="1" flipV="1">
            <a:off x="5236264" y="4205891"/>
            <a:ext cx="1" cy="2654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18902A34-D866-9481-CD79-44AC685E7499}"/>
              </a:ext>
            </a:extLst>
          </p:cNvPr>
          <p:cNvCxnSpPr>
            <a:cxnSpLocks/>
            <a:stCxn id="2" idx="0"/>
          </p:cNvCxnSpPr>
          <p:nvPr/>
        </p:nvCxnSpPr>
        <p:spPr>
          <a:xfrm flipH="1" flipV="1">
            <a:off x="2201514" y="2279816"/>
            <a:ext cx="3" cy="3561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A16B339F-5555-7A8D-9296-69C773DD7FD7}"/>
              </a:ext>
            </a:extLst>
          </p:cNvPr>
          <p:cNvCxnSpPr>
            <a:cxnSpLocks/>
          </p:cNvCxnSpPr>
          <p:nvPr/>
        </p:nvCxnSpPr>
        <p:spPr>
          <a:xfrm flipH="1" flipV="1">
            <a:off x="5219695" y="2283589"/>
            <a:ext cx="3" cy="3561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肘形连接符 29">
            <a:extLst>
              <a:ext uri="{FF2B5EF4-FFF2-40B4-BE49-F238E27FC236}">
                <a16:creationId xmlns:a16="http://schemas.microsoft.com/office/drawing/2014/main" id="{6161D82D-BC4D-00C0-8615-B1B1790A762B}"/>
              </a:ext>
            </a:extLst>
          </p:cNvPr>
          <p:cNvCxnSpPr>
            <a:cxnSpLocks/>
            <a:endCxn id="7" idx="2"/>
          </p:cNvCxnSpPr>
          <p:nvPr/>
        </p:nvCxnSpPr>
        <p:spPr>
          <a:xfrm flipV="1">
            <a:off x="838835" y="5402704"/>
            <a:ext cx="1362679" cy="520426"/>
          </a:xfrm>
          <a:prstGeom prst="bentConnector2">
            <a:avLst/>
          </a:prstGeom>
          <a:ln w="12700">
            <a:solidFill>
              <a:schemeClr val="tx2">
                <a:lumMod val="60000"/>
                <a:lumOff val="40000"/>
              </a:schemeClr>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32" name="文本框 31">
            <a:extLst>
              <a:ext uri="{FF2B5EF4-FFF2-40B4-BE49-F238E27FC236}">
                <a16:creationId xmlns:a16="http://schemas.microsoft.com/office/drawing/2014/main" id="{D22788F3-CF6D-4CE4-5655-07C72B5B017B}"/>
              </a:ext>
            </a:extLst>
          </p:cNvPr>
          <p:cNvSpPr txBox="1"/>
          <p:nvPr/>
        </p:nvSpPr>
        <p:spPr>
          <a:xfrm>
            <a:off x="519100" y="5591259"/>
            <a:ext cx="1646605" cy="338554"/>
          </a:xfrm>
          <a:prstGeom prst="rect">
            <a:avLst/>
          </a:prstGeom>
          <a:noFill/>
        </p:spPr>
        <p:txBody>
          <a:bodyPr wrap="none" rtlCol="0">
            <a:spAutoFit/>
          </a:bodyPr>
          <a:lstStyle/>
          <a:p>
            <a:r>
              <a:rPr kumimoji="1" lang="en-US" altLang="zh-CN" sz="1600" dirty="0">
                <a:latin typeface="Microsoft YaHei" panose="020B0503020204020204" pitchFamily="34" charset="-122"/>
                <a:ea typeface="Microsoft YaHei" panose="020B0503020204020204" pitchFamily="34" charset="-122"/>
              </a:rPr>
              <a:t>1.</a:t>
            </a:r>
            <a:r>
              <a:rPr kumimoji="1" lang="zh-CN" altLang="en-US" sz="1600" dirty="0">
                <a:latin typeface="Microsoft YaHei" panose="020B0503020204020204" pitchFamily="34" charset="-122"/>
                <a:ea typeface="Microsoft YaHei" panose="020B0503020204020204" pitchFamily="34" charset="-122"/>
              </a:rPr>
              <a:t> 待翻译的文本</a:t>
            </a:r>
          </a:p>
        </p:txBody>
      </p:sp>
      <p:cxnSp>
        <p:nvCxnSpPr>
          <p:cNvPr id="33" name="肘形连接符 32">
            <a:extLst>
              <a:ext uri="{FF2B5EF4-FFF2-40B4-BE49-F238E27FC236}">
                <a16:creationId xmlns:a16="http://schemas.microsoft.com/office/drawing/2014/main" id="{128E9241-C472-15DD-1E1D-7134D00FA0A0}"/>
              </a:ext>
            </a:extLst>
          </p:cNvPr>
          <p:cNvCxnSpPr>
            <a:cxnSpLocks/>
            <a:endCxn id="9" idx="1"/>
          </p:cNvCxnSpPr>
          <p:nvPr/>
        </p:nvCxnSpPr>
        <p:spPr>
          <a:xfrm>
            <a:off x="96641" y="3935858"/>
            <a:ext cx="1463801" cy="156652"/>
          </a:xfrm>
          <a:prstGeom prst="bentConnector3">
            <a:avLst>
              <a:gd name="adj1" fmla="val 50000"/>
            </a:avLst>
          </a:prstGeom>
          <a:ln w="12700">
            <a:solidFill>
              <a:schemeClr val="tx2">
                <a:lumMod val="60000"/>
                <a:lumOff val="40000"/>
              </a:schemeClr>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34" name="文本框 33">
            <a:extLst>
              <a:ext uri="{FF2B5EF4-FFF2-40B4-BE49-F238E27FC236}">
                <a16:creationId xmlns:a16="http://schemas.microsoft.com/office/drawing/2014/main" id="{C1DBC09C-D5FA-9230-4C2D-07CF575F044B}"/>
              </a:ext>
            </a:extLst>
          </p:cNvPr>
          <p:cNvSpPr txBox="1"/>
          <p:nvPr/>
        </p:nvSpPr>
        <p:spPr>
          <a:xfrm>
            <a:off x="26503" y="3635564"/>
            <a:ext cx="1851789" cy="338554"/>
          </a:xfrm>
          <a:prstGeom prst="rect">
            <a:avLst/>
          </a:prstGeom>
          <a:noFill/>
        </p:spPr>
        <p:txBody>
          <a:bodyPr wrap="none" rtlCol="0">
            <a:spAutoFit/>
          </a:bodyPr>
          <a:lstStyle/>
          <a:p>
            <a:r>
              <a:rPr kumimoji="1" lang="en-US" altLang="zh-CN" sz="1600" dirty="0">
                <a:latin typeface="Microsoft YaHei" panose="020B0503020204020204" pitchFamily="34" charset="-122"/>
                <a:ea typeface="Microsoft YaHei" panose="020B0503020204020204" pitchFamily="34" charset="-122"/>
              </a:rPr>
              <a:t>2. </a:t>
            </a:r>
            <a:r>
              <a:rPr kumimoji="1" lang="zh-CN" altLang="en-US" sz="1600" dirty="0">
                <a:latin typeface="Microsoft YaHei" panose="020B0503020204020204" pitchFamily="34" charset="-122"/>
                <a:ea typeface="Microsoft YaHei" panose="020B0503020204020204" pitchFamily="34" charset="-122"/>
              </a:rPr>
              <a:t>文本预处理阶段</a:t>
            </a:r>
          </a:p>
        </p:txBody>
      </p:sp>
      <p:sp>
        <p:nvSpPr>
          <p:cNvPr id="37" name="文本框 36">
            <a:extLst>
              <a:ext uri="{FF2B5EF4-FFF2-40B4-BE49-F238E27FC236}">
                <a16:creationId xmlns:a16="http://schemas.microsoft.com/office/drawing/2014/main" id="{633E8662-E3C1-EA1D-94DA-B2421D7D61FE}"/>
              </a:ext>
            </a:extLst>
          </p:cNvPr>
          <p:cNvSpPr txBox="1"/>
          <p:nvPr/>
        </p:nvSpPr>
        <p:spPr>
          <a:xfrm>
            <a:off x="4169305" y="1392247"/>
            <a:ext cx="2133918" cy="369332"/>
          </a:xfrm>
          <a:prstGeom prst="rect">
            <a:avLst/>
          </a:prstGeom>
          <a:noFill/>
        </p:spPr>
        <p:txBody>
          <a:bodyPr wrap="none" rtlCol="0">
            <a:spAutoFit/>
          </a:bodyPr>
          <a:lstStyle/>
          <a:p>
            <a:r>
              <a:rPr kumimoji="1" lang="en-US" altLang="zh-CN" dirty="0">
                <a:latin typeface="Arial" panose="020B0604020202020204" pitchFamily="34" charset="0"/>
                <a:cs typeface="Arial" panose="020B0604020202020204" pitchFamily="34" charset="0"/>
              </a:rPr>
              <a:t>Das </a:t>
            </a:r>
            <a:r>
              <a:rPr kumimoji="1" lang="en-US" altLang="zh-CN" dirty="0" err="1">
                <a:latin typeface="Arial" panose="020B0604020202020204" pitchFamily="34" charset="0"/>
                <a:cs typeface="Arial" panose="020B0604020202020204" pitchFamily="34" charset="0"/>
              </a:rPr>
              <a:t>ist</a:t>
            </a:r>
            <a:r>
              <a:rPr kumimoji="1" lang="en-US" altLang="zh-CN" dirty="0">
                <a:latin typeface="Arial" panose="020B0604020202020204" pitchFamily="34" charset="0"/>
                <a:cs typeface="Arial" panose="020B0604020202020204" pitchFamily="34" charset="0"/>
              </a:rPr>
              <a:t> </a:t>
            </a:r>
            <a:r>
              <a:rPr kumimoji="1" lang="en-US" altLang="zh-CN" dirty="0" err="1">
                <a:latin typeface="Arial" panose="020B0604020202020204" pitchFamily="34" charset="0"/>
                <a:cs typeface="Arial" panose="020B0604020202020204" pitchFamily="34" charset="0"/>
              </a:rPr>
              <a:t>ein</a:t>
            </a:r>
            <a:r>
              <a:rPr kumimoji="1" lang="zh-CN" altLang="en-US" dirty="0">
                <a:latin typeface="Arial" panose="020B0604020202020204" pitchFamily="34" charset="0"/>
                <a:cs typeface="Arial" panose="020B0604020202020204" pitchFamily="34" charset="0"/>
              </a:rPr>
              <a:t> </a:t>
            </a:r>
            <a:r>
              <a:rPr kumimoji="1" lang="en-US" altLang="zh-CN" dirty="0" err="1">
                <a:latin typeface="Arial" panose="020B0604020202020204" pitchFamily="34" charset="0"/>
                <a:cs typeface="Arial" panose="020B0604020202020204" pitchFamily="34" charset="0"/>
              </a:rPr>
              <a:t>Beispiel</a:t>
            </a:r>
            <a:endParaRPr kumimoji="1" lang="zh-CN" altLang="en-US" dirty="0">
              <a:latin typeface="Arial" panose="020B0604020202020204" pitchFamily="34" charset="0"/>
              <a:cs typeface="Arial" panose="020B0604020202020204" pitchFamily="34" charset="0"/>
            </a:endParaRPr>
          </a:p>
        </p:txBody>
      </p:sp>
      <p:cxnSp>
        <p:nvCxnSpPr>
          <p:cNvPr id="38" name="肘形连接符 37">
            <a:extLst>
              <a:ext uri="{FF2B5EF4-FFF2-40B4-BE49-F238E27FC236}">
                <a16:creationId xmlns:a16="http://schemas.microsoft.com/office/drawing/2014/main" id="{F1BB5F72-91BD-A865-F783-96FA22FAF2E7}"/>
              </a:ext>
            </a:extLst>
          </p:cNvPr>
          <p:cNvCxnSpPr>
            <a:cxnSpLocks/>
            <a:endCxn id="13" idx="1"/>
          </p:cNvCxnSpPr>
          <p:nvPr/>
        </p:nvCxnSpPr>
        <p:spPr>
          <a:xfrm>
            <a:off x="878854" y="1722364"/>
            <a:ext cx="529186" cy="441542"/>
          </a:xfrm>
          <a:prstGeom prst="bentConnector3">
            <a:avLst>
              <a:gd name="adj1" fmla="val 50000"/>
            </a:avLst>
          </a:prstGeom>
          <a:ln w="12700">
            <a:solidFill>
              <a:schemeClr val="tx2">
                <a:lumMod val="60000"/>
                <a:lumOff val="40000"/>
              </a:schemeClr>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40" name="文本框 39">
            <a:extLst>
              <a:ext uri="{FF2B5EF4-FFF2-40B4-BE49-F238E27FC236}">
                <a16:creationId xmlns:a16="http://schemas.microsoft.com/office/drawing/2014/main" id="{8CB01AD1-C323-97B3-4084-2ED1DA636918}"/>
              </a:ext>
            </a:extLst>
          </p:cNvPr>
          <p:cNvSpPr txBox="1"/>
          <p:nvPr/>
        </p:nvSpPr>
        <p:spPr>
          <a:xfrm>
            <a:off x="540754" y="1429977"/>
            <a:ext cx="2714894" cy="584775"/>
          </a:xfrm>
          <a:prstGeom prst="rect">
            <a:avLst/>
          </a:prstGeom>
          <a:noFill/>
        </p:spPr>
        <p:txBody>
          <a:bodyPr wrap="square" rtlCol="0">
            <a:spAutoFit/>
          </a:bodyPr>
          <a:lstStyle/>
          <a:p>
            <a:pPr algn="ctr"/>
            <a:r>
              <a:rPr kumimoji="1" lang="en-US" altLang="zh-CN" sz="1600" dirty="0">
                <a:latin typeface="Microsoft YaHei" panose="020B0503020204020204" pitchFamily="34" charset="-122"/>
                <a:ea typeface="Microsoft YaHei" panose="020B0503020204020204" pitchFamily="34" charset="-122"/>
              </a:rPr>
              <a:t>3.  </a:t>
            </a:r>
            <a:r>
              <a:rPr kumimoji="1" lang="zh-CN" altLang="en-US" sz="1600" dirty="0">
                <a:latin typeface="Microsoft YaHei" panose="020B0503020204020204" pitchFamily="34" charset="-122"/>
                <a:ea typeface="Microsoft YaHei" panose="020B0503020204020204" pitchFamily="34" charset="-122"/>
              </a:rPr>
              <a:t>生成高维度向量用作</a:t>
            </a:r>
            <a:r>
              <a:rPr kumimoji="1" lang="en-US" altLang="zh-CN" sz="1600" dirty="0">
                <a:latin typeface="Microsoft YaHei" panose="020B0503020204020204" pitchFamily="34" charset="-122"/>
                <a:ea typeface="Microsoft YaHei" panose="020B0503020204020204" pitchFamily="34" charset="-122"/>
              </a:rPr>
              <a:t>Decoder</a:t>
            </a:r>
            <a:r>
              <a:rPr kumimoji="1" lang="zh-CN" altLang="en-US" sz="1600" dirty="0">
                <a:latin typeface="Microsoft YaHei" panose="020B0503020204020204" pitchFamily="34" charset="-122"/>
                <a:ea typeface="Microsoft YaHei" panose="020B0503020204020204" pitchFamily="34" charset="-122"/>
              </a:rPr>
              <a:t>输入</a:t>
            </a:r>
          </a:p>
        </p:txBody>
      </p:sp>
      <p:cxnSp>
        <p:nvCxnSpPr>
          <p:cNvPr id="42" name="肘形连接符 41">
            <a:extLst>
              <a:ext uri="{FF2B5EF4-FFF2-40B4-BE49-F238E27FC236}">
                <a16:creationId xmlns:a16="http://schemas.microsoft.com/office/drawing/2014/main" id="{DB12FB2E-58C8-5DF3-11DC-93F2CC3B4839}"/>
              </a:ext>
            </a:extLst>
          </p:cNvPr>
          <p:cNvCxnSpPr>
            <a:cxnSpLocks/>
            <a:stCxn id="43" idx="0"/>
          </p:cNvCxnSpPr>
          <p:nvPr/>
        </p:nvCxnSpPr>
        <p:spPr>
          <a:xfrm rot="16200000" flipV="1">
            <a:off x="4952925" y="5456326"/>
            <a:ext cx="407737" cy="304472"/>
          </a:xfrm>
          <a:prstGeom prst="bentConnector3">
            <a:avLst>
              <a:gd name="adj1" fmla="val 50000"/>
            </a:avLst>
          </a:prstGeom>
          <a:ln w="12700">
            <a:solidFill>
              <a:schemeClr val="tx2">
                <a:lumMod val="60000"/>
                <a:lumOff val="40000"/>
              </a:schemeClr>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43" name="文本框 42">
            <a:extLst>
              <a:ext uri="{FF2B5EF4-FFF2-40B4-BE49-F238E27FC236}">
                <a16:creationId xmlns:a16="http://schemas.microsoft.com/office/drawing/2014/main" id="{009CC8B9-E394-C5CC-D5A5-0379DED693EE}"/>
              </a:ext>
            </a:extLst>
          </p:cNvPr>
          <p:cNvSpPr txBox="1"/>
          <p:nvPr/>
        </p:nvSpPr>
        <p:spPr>
          <a:xfrm>
            <a:off x="4383134" y="5812430"/>
            <a:ext cx="1851789" cy="338554"/>
          </a:xfrm>
          <a:prstGeom prst="rect">
            <a:avLst/>
          </a:prstGeom>
          <a:noFill/>
        </p:spPr>
        <p:txBody>
          <a:bodyPr wrap="none" rtlCol="0">
            <a:spAutoFit/>
          </a:bodyPr>
          <a:lstStyle/>
          <a:p>
            <a:r>
              <a:rPr kumimoji="1" lang="en-US" altLang="zh-CN" sz="1600" dirty="0">
                <a:latin typeface="Microsoft YaHei" panose="020B0503020204020204" pitchFamily="34" charset="-122"/>
                <a:ea typeface="Microsoft YaHei" panose="020B0503020204020204" pitchFamily="34" charset="-122"/>
              </a:rPr>
              <a:t>4.</a:t>
            </a:r>
            <a:r>
              <a:rPr kumimoji="1" lang="zh-CN" altLang="en-US" sz="1600" dirty="0">
                <a:latin typeface="Microsoft YaHei" panose="020B0503020204020204" pitchFamily="34" charset="-122"/>
                <a:ea typeface="Microsoft YaHei" panose="020B0503020204020204" pitchFamily="34" charset="-122"/>
              </a:rPr>
              <a:t> 部分输出的文本</a:t>
            </a:r>
          </a:p>
        </p:txBody>
      </p:sp>
      <p:sp>
        <p:nvSpPr>
          <p:cNvPr id="46" name="文本框 45">
            <a:extLst>
              <a:ext uri="{FF2B5EF4-FFF2-40B4-BE49-F238E27FC236}">
                <a16:creationId xmlns:a16="http://schemas.microsoft.com/office/drawing/2014/main" id="{8A7E939A-65D8-C630-B3C1-C74E47D26788}"/>
              </a:ext>
            </a:extLst>
          </p:cNvPr>
          <p:cNvSpPr txBox="1"/>
          <p:nvPr/>
        </p:nvSpPr>
        <p:spPr>
          <a:xfrm>
            <a:off x="5928179" y="1624959"/>
            <a:ext cx="1236236" cy="338554"/>
          </a:xfrm>
          <a:prstGeom prst="rect">
            <a:avLst/>
          </a:prstGeom>
          <a:noFill/>
        </p:spPr>
        <p:txBody>
          <a:bodyPr wrap="none" rtlCol="0">
            <a:spAutoFit/>
          </a:bodyPr>
          <a:lstStyle/>
          <a:p>
            <a:r>
              <a:rPr kumimoji="1" lang="en-US" altLang="zh-CN" sz="1600" dirty="0">
                <a:latin typeface="Microsoft YaHei" panose="020B0503020204020204" pitchFamily="34" charset="-122"/>
                <a:ea typeface="Microsoft YaHei" panose="020B0503020204020204" pitchFamily="34" charset="-122"/>
              </a:rPr>
              <a:t>5.</a:t>
            </a:r>
            <a:r>
              <a:rPr kumimoji="1" lang="zh-CN" altLang="en-US" sz="1600" dirty="0">
                <a:latin typeface="Microsoft YaHei" panose="020B0503020204020204" pitchFamily="34" charset="-122"/>
                <a:ea typeface="Microsoft YaHei" panose="020B0503020204020204" pitchFamily="34" charset="-122"/>
              </a:rPr>
              <a:t> 文本输出</a:t>
            </a:r>
          </a:p>
        </p:txBody>
      </p:sp>
      <p:cxnSp>
        <p:nvCxnSpPr>
          <p:cNvPr id="49" name="肘形连接符 48">
            <a:extLst>
              <a:ext uri="{FF2B5EF4-FFF2-40B4-BE49-F238E27FC236}">
                <a16:creationId xmlns:a16="http://schemas.microsoft.com/office/drawing/2014/main" id="{6E9BBEE0-68F5-ECA3-C506-6F4FA8986BBD}"/>
              </a:ext>
            </a:extLst>
          </p:cNvPr>
          <p:cNvCxnSpPr>
            <a:cxnSpLocks/>
            <a:endCxn id="37" idx="0"/>
          </p:cNvCxnSpPr>
          <p:nvPr/>
        </p:nvCxnSpPr>
        <p:spPr>
          <a:xfrm rot="10800000">
            <a:off x="5236264" y="1392247"/>
            <a:ext cx="1303132" cy="267248"/>
          </a:xfrm>
          <a:prstGeom prst="bentConnector4">
            <a:avLst>
              <a:gd name="adj1" fmla="val 9062"/>
              <a:gd name="adj2" fmla="val 185539"/>
            </a:avLst>
          </a:prstGeom>
          <a:ln w="12700">
            <a:solidFill>
              <a:schemeClr val="tx2">
                <a:lumMod val="60000"/>
                <a:lumOff val="40000"/>
              </a:schemeClr>
            </a:solidFill>
            <a:prstDash val="dash"/>
            <a:tailEnd type="triangle"/>
          </a:ln>
        </p:spPr>
        <p:style>
          <a:lnRef idx="1">
            <a:schemeClr val="accent2"/>
          </a:lnRef>
          <a:fillRef idx="0">
            <a:schemeClr val="accent2"/>
          </a:fillRef>
          <a:effectRef idx="0">
            <a:schemeClr val="accent2"/>
          </a:effectRef>
          <a:fontRef idx="minor">
            <a:schemeClr val="tx1"/>
          </a:fontRef>
        </p:style>
      </p:cxnSp>
      <p:cxnSp>
        <p:nvCxnSpPr>
          <p:cNvPr id="52" name="直线连接符 51">
            <a:extLst>
              <a:ext uri="{FF2B5EF4-FFF2-40B4-BE49-F238E27FC236}">
                <a16:creationId xmlns:a16="http://schemas.microsoft.com/office/drawing/2014/main" id="{8CE932AD-EB21-F780-73A7-C363F0150CD9}"/>
              </a:ext>
            </a:extLst>
          </p:cNvPr>
          <p:cNvCxnSpPr/>
          <p:nvPr/>
        </p:nvCxnSpPr>
        <p:spPr>
          <a:xfrm>
            <a:off x="7176053" y="832729"/>
            <a:ext cx="0" cy="5605670"/>
          </a:xfrm>
          <a:prstGeom prst="line">
            <a:avLst/>
          </a:prstGeom>
          <a:ln w="19050">
            <a:solidFill>
              <a:srgbClr val="C00000"/>
            </a:solidFill>
            <a:prstDash val="dash"/>
          </a:ln>
        </p:spPr>
        <p:style>
          <a:lnRef idx="1">
            <a:schemeClr val="accent2"/>
          </a:lnRef>
          <a:fillRef idx="0">
            <a:schemeClr val="accent2"/>
          </a:fillRef>
          <a:effectRef idx="0">
            <a:schemeClr val="accent2"/>
          </a:effectRef>
          <a:fontRef idx="minor">
            <a:schemeClr val="tx1"/>
          </a:fontRef>
        </p:style>
      </p:cxnSp>
      <p:sp>
        <p:nvSpPr>
          <p:cNvPr id="53" name="矩形 52">
            <a:extLst>
              <a:ext uri="{FF2B5EF4-FFF2-40B4-BE49-F238E27FC236}">
                <a16:creationId xmlns:a16="http://schemas.microsoft.com/office/drawing/2014/main" id="{168237EC-A551-C963-7149-01A463E763EA}"/>
              </a:ext>
            </a:extLst>
          </p:cNvPr>
          <p:cNvSpPr/>
          <p:nvPr/>
        </p:nvSpPr>
        <p:spPr>
          <a:xfrm>
            <a:off x="7513982" y="944217"/>
            <a:ext cx="1967943" cy="448029"/>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Microsoft YaHei" panose="020B0503020204020204" pitchFamily="34" charset="-122"/>
                <a:ea typeface="Microsoft YaHei" panose="020B0503020204020204" pitchFamily="34" charset="-122"/>
              </a:rPr>
              <a:t>Encoder-Only</a:t>
            </a:r>
            <a:endParaRPr kumimoji="1" lang="zh-CN" altLang="en-US" sz="2000" dirty="0">
              <a:latin typeface="Microsoft YaHei" panose="020B0503020204020204" pitchFamily="34" charset="-122"/>
              <a:ea typeface="Microsoft YaHei" panose="020B0503020204020204" pitchFamily="34" charset="-122"/>
            </a:endParaRPr>
          </a:p>
        </p:txBody>
      </p:sp>
      <p:sp>
        <p:nvSpPr>
          <p:cNvPr id="54" name="矩形 53">
            <a:extLst>
              <a:ext uri="{FF2B5EF4-FFF2-40B4-BE49-F238E27FC236}">
                <a16:creationId xmlns:a16="http://schemas.microsoft.com/office/drawing/2014/main" id="{7A4C0B60-33B0-E76C-CF52-C0C26E9DB38B}"/>
              </a:ext>
            </a:extLst>
          </p:cNvPr>
          <p:cNvSpPr/>
          <p:nvPr/>
        </p:nvSpPr>
        <p:spPr>
          <a:xfrm>
            <a:off x="7513982" y="1395403"/>
            <a:ext cx="4137263" cy="1230671"/>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i="0" dirty="0">
                <a:solidFill>
                  <a:srgbClr val="333333"/>
                </a:solidFill>
                <a:effectLst/>
                <a:latin typeface="Microsoft YaHei" panose="020B0503020204020204" pitchFamily="34" charset="-122"/>
                <a:ea typeface="Microsoft YaHei" panose="020B0503020204020204" pitchFamily="34" charset="-122"/>
              </a:rPr>
              <a:t>适用于只需要理解输入语义的任务，例如句子分类、命名实体识别；</a:t>
            </a:r>
            <a:endParaRPr kumimoji="1" lang="zh-CN" altLang="en-US" dirty="0"/>
          </a:p>
        </p:txBody>
      </p:sp>
      <p:sp>
        <p:nvSpPr>
          <p:cNvPr id="65" name="矩形 64">
            <a:extLst>
              <a:ext uri="{FF2B5EF4-FFF2-40B4-BE49-F238E27FC236}">
                <a16:creationId xmlns:a16="http://schemas.microsoft.com/office/drawing/2014/main" id="{8264F133-EDE5-41D1-2A84-533CC863F252}"/>
              </a:ext>
            </a:extLst>
          </p:cNvPr>
          <p:cNvSpPr/>
          <p:nvPr/>
        </p:nvSpPr>
        <p:spPr>
          <a:xfrm>
            <a:off x="7518480" y="4954952"/>
            <a:ext cx="4093835" cy="902680"/>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i="0" dirty="0">
                <a:solidFill>
                  <a:srgbClr val="333333"/>
                </a:solidFill>
                <a:effectLst/>
                <a:latin typeface="Microsoft YaHei" panose="020B0503020204020204" pitchFamily="34" charset="-122"/>
                <a:ea typeface="Microsoft YaHei" panose="020B0503020204020204" pitchFamily="34" charset="-122"/>
              </a:rPr>
              <a:t>适用于需要基于输入的生成式任务，例如翻译、摘要。</a:t>
            </a:r>
            <a:endParaRPr kumimoji="1" lang="zh-CN" altLang="en-US" dirty="0"/>
          </a:p>
        </p:txBody>
      </p:sp>
      <p:sp>
        <p:nvSpPr>
          <p:cNvPr id="70" name="矩形 69">
            <a:extLst>
              <a:ext uri="{FF2B5EF4-FFF2-40B4-BE49-F238E27FC236}">
                <a16:creationId xmlns:a16="http://schemas.microsoft.com/office/drawing/2014/main" id="{266654B0-050E-26AD-ECF7-6231B36EE331}"/>
              </a:ext>
            </a:extLst>
          </p:cNvPr>
          <p:cNvSpPr/>
          <p:nvPr/>
        </p:nvSpPr>
        <p:spPr>
          <a:xfrm>
            <a:off x="7520175" y="3189830"/>
            <a:ext cx="4131069" cy="902680"/>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dirty="0">
                <a:solidFill>
                  <a:srgbClr val="333333"/>
                </a:solidFill>
                <a:latin typeface="Microsoft YaHei" panose="020B0503020204020204" pitchFamily="34" charset="-122"/>
                <a:ea typeface="Microsoft YaHei" panose="020B0503020204020204" pitchFamily="34" charset="-122"/>
              </a:rPr>
              <a:t>适用于生成式任务，如文本生成</a:t>
            </a:r>
            <a:r>
              <a:rPr lang="zh-CN" altLang="en-US" sz="1600" i="0" dirty="0">
                <a:solidFill>
                  <a:srgbClr val="333333"/>
                </a:solidFill>
                <a:effectLst/>
                <a:latin typeface="Microsoft YaHei" panose="020B0503020204020204" pitchFamily="34" charset="-122"/>
                <a:ea typeface="Microsoft YaHei" panose="020B0503020204020204" pitchFamily="34" charset="-122"/>
              </a:rPr>
              <a:t>；</a:t>
            </a:r>
            <a:endParaRPr kumimoji="1" lang="zh-CN" altLang="en-US" sz="1600" dirty="0"/>
          </a:p>
        </p:txBody>
      </p:sp>
      <p:sp>
        <p:nvSpPr>
          <p:cNvPr id="71" name="矩形 70">
            <a:extLst>
              <a:ext uri="{FF2B5EF4-FFF2-40B4-BE49-F238E27FC236}">
                <a16:creationId xmlns:a16="http://schemas.microsoft.com/office/drawing/2014/main" id="{DDBEC411-5298-A5A0-2D7F-5D350EE055A3}"/>
              </a:ext>
            </a:extLst>
          </p:cNvPr>
          <p:cNvSpPr/>
          <p:nvPr/>
        </p:nvSpPr>
        <p:spPr>
          <a:xfrm>
            <a:off x="7518479" y="4471300"/>
            <a:ext cx="2759387" cy="458066"/>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Microsoft YaHei" panose="020B0503020204020204" pitchFamily="34" charset="-122"/>
                <a:ea typeface="Microsoft YaHei" panose="020B0503020204020204" pitchFamily="34" charset="-122"/>
              </a:rPr>
              <a:t>Encoder-Decoder</a:t>
            </a:r>
            <a:endParaRPr kumimoji="1" lang="zh-CN" altLang="en-US" sz="2000" dirty="0">
              <a:latin typeface="Microsoft YaHei" panose="020B0503020204020204" pitchFamily="34" charset="-122"/>
              <a:ea typeface="Microsoft YaHei" panose="020B0503020204020204" pitchFamily="34" charset="-122"/>
            </a:endParaRPr>
          </a:p>
        </p:txBody>
      </p:sp>
      <p:sp>
        <p:nvSpPr>
          <p:cNvPr id="72" name="矩形 71">
            <a:extLst>
              <a:ext uri="{FF2B5EF4-FFF2-40B4-BE49-F238E27FC236}">
                <a16:creationId xmlns:a16="http://schemas.microsoft.com/office/drawing/2014/main" id="{419DEA69-7960-F1A3-F836-D9609B88E137}"/>
              </a:ext>
            </a:extLst>
          </p:cNvPr>
          <p:cNvSpPr/>
          <p:nvPr/>
        </p:nvSpPr>
        <p:spPr>
          <a:xfrm>
            <a:off x="7513982" y="2755821"/>
            <a:ext cx="1967943" cy="448029"/>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Microsoft YaHei" panose="020B0503020204020204" pitchFamily="34" charset="-122"/>
                <a:ea typeface="Microsoft YaHei" panose="020B0503020204020204" pitchFamily="34" charset="-122"/>
              </a:rPr>
              <a:t>Decoder-Only</a:t>
            </a:r>
            <a:endParaRPr kumimoji="1" lang="zh-CN" altLang="en-US" sz="200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3753197B-9F86-C7C7-91A1-3CB447496353}"/>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6" name="文本框 5">
            <a:extLst>
              <a:ext uri="{FF2B5EF4-FFF2-40B4-BE49-F238E27FC236}">
                <a16:creationId xmlns:a16="http://schemas.microsoft.com/office/drawing/2014/main" id="{67B88D96-A3EC-055D-1670-45D3B99A0907}"/>
              </a:ext>
            </a:extLst>
          </p:cNvPr>
          <p:cNvSpPr txBox="1"/>
          <p:nvPr/>
        </p:nvSpPr>
        <p:spPr>
          <a:xfrm>
            <a:off x="336721" y="85642"/>
            <a:ext cx="4899098"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What is Large Language Model?</a:t>
            </a:r>
            <a:endParaRPr kumimoji="1" lang="zh-CN" altLang="en-US" sz="2400" b="1" dirty="0">
              <a:latin typeface="Arial" panose="020B0604020202020204" pitchFamily="34" charset="0"/>
              <a:cs typeface="Arial" panose="020B0604020202020204" pitchFamily="34" charset="0"/>
            </a:endParaRPr>
          </a:p>
        </p:txBody>
      </p:sp>
      <p:sp>
        <p:nvSpPr>
          <p:cNvPr id="10" name="矩形 9">
            <a:extLst>
              <a:ext uri="{FF2B5EF4-FFF2-40B4-BE49-F238E27FC236}">
                <a16:creationId xmlns:a16="http://schemas.microsoft.com/office/drawing/2014/main" id="{428EB97D-2F47-B061-EE8D-F4DA17FB402F}"/>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054263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1B3DEF0-816D-6CF6-0543-B6DBF67599A4}"/>
              </a:ext>
            </a:extLst>
          </p:cNvPr>
          <p:cNvPicPr>
            <a:picLocks noChangeAspect="1"/>
          </p:cNvPicPr>
          <p:nvPr/>
        </p:nvPicPr>
        <p:blipFill>
          <a:blip r:embed="rId2"/>
          <a:stretch>
            <a:fillRect/>
          </a:stretch>
        </p:blipFill>
        <p:spPr>
          <a:xfrm>
            <a:off x="123428" y="1075869"/>
            <a:ext cx="7310214" cy="5256684"/>
          </a:xfrm>
          <a:prstGeom prst="rect">
            <a:avLst/>
          </a:prstGeom>
        </p:spPr>
      </p:pic>
      <p:sp>
        <p:nvSpPr>
          <p:cNvPr id="3" name="圆角矩形 2">
            <a:extLst>
              <a:ext uri="{FF2B5EF4-FFF2-40B4-BE49-F238E27FC236}">
                <a16:creationId xmlns:a16="http://schemas.microsoft.com/office/drawing/2014/main" id="{EA4A7E10-CBDA-A814-E0E3-F1FF7FA05C61}"/>
              </a:ext>
            </a:extLst>
          </p:cNvPr>
          <p:cNvSpPr/>
          <p:nvPr/>
        </p:nvSpPr>
        <p:spPr>
          <a:xfrm>
            <a:off x="8845769" y="2473665"/>
            <a:ext cx="1431235"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This is</a:t>
            </a:r>
            <a:endParaRPr kumimoji="1" lang="zh-CN" altLang="en-US" dirty="0"/>
          </a:p>
        </p:txBody>
      </p:sp>
      <p:sp>
        <p:nvSpPr>
          <p:cNvPr id="5" name="圆角矩形 4">
            <a:extLst>
              <a:ext uri="{FF2B5EF4-FFF2-40B4-BE49-F238E27FC236}">
                <a16:creationId xmlns:a16="http://schemas.microsoft.com/office/drawing/2014/main" id="{01FD8A0E-F4D6-8775-15C1-5AD03207CB5F}"/>
              </a:ext>
            </a:extLst>
          </p:cNvPr>
          <p:cNvSpPr/>
          <p:nvPr/>
        </p:nvSpPr>
        <p:spPr>
          <a:xfrm>
            <a:off x="8845769" y="3273342"/>
            <a:ext cx="1431234"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This is an</a:t>
            </a:r>
            <a:endParaRPr kumimoji="1" lang="zh-CN" altLang="en-US" dirty="0"/>
          </a:p>
        </p:txBody>
      </p:sp>
      <p:sp>
        <p:nvSpPr>
          <p:cNvPr id="6" name="圆角矩形 5">
            <a:extLst>
              <a:ext uri="{FF2B5EF4-FFF2-40B4-BE49-F238E27FC236}">
                <a16:creationId xmlns:a16="http://schemas.microsoft.com/office/drawing/2014/main" id="{A502B3D2-2FA3-0B57-B5D0-7BEB72867B68}"/>
              </a:ext>
            </a:extLst>
          </p:cNvPr>
          <p:cNvSpPr/>
          <p:nvPr/>
        </p:nvSpPr>
        <p:spPr>
          <a:xfrm>
            <a:off x="8651952" y="4073019"/>
            <a:ext cx="2012677"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This is an example</a:t>
            </a:r>
            <a:endParaRPr kumimoji="1" lang="zh-CN" altLang="en-US" dirty="0"/>
          </a:p>
        </p:txBody>
      </p:sp>
      <p:sp>
        <p:nvSpPr>
          <p:cNvPr id="7" name="圆角矩形 6">
            <a:extLst>
              <a:ext uri="{FF2B5EF4-FFF2-40B4-BE49-F238E27FC236}">
                <a16:creationId xmlns:a16="http://schemas.microsoft.com/office/drawing/2014/main" id="{89A31A30-2E3B-FA95-E343-DCD9EFCC3118}"/>
              </a:ext>
            </a:extLst>
          </p:cNvPr>
          <p:cNvSpPr/>
          <p:nvPr/>
        </p:nvSpPr>
        <p:spPr>
          <a:xfrm>
            <a:off x="8845769" y="1673989"/>
            <a:ext cx="1431236"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This </a:t>
            </a:r>
            <a:endParaRPr kumimoji="1" lang="zh-CN" altLang="en-US" dirty="0"/>
          </a:p>
        </p:txBody>
      </p:sp>
      <p:cxnSp>
        <p:nvCxnSpPr>
          <p:cNvPr id="9" name="直线箭头连接符 8">
            <a:extLst>
              <a:ext uri="{FF2B5EF4-FFF2-40B4-BE49-F238E27FC236}">
                <a16:creationId xmlns:a16="http://schemas.microsoft.com/office/drawing/2014/main" id="{18155CBF-E96C-808C-C12C-F527A52B5F25}"/>
              </a:ext>
            </a:extLst>
          </p:cNvPr>
          <p:cNvCxnSpPr>
            <a:stCxn id="7" idx="2"/>
          </p:cNvCxnSpPr>
          <p:nvPr/>
        </p:nvCxnSpPr>
        <p:spPr>
          <a:xfrm flipH="1">
            <a:off x="9561386" y="1982102"/>
            <a:ext cx="1" cy="491563"/>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10" name="直线箭头连接符 9">
            <a:extLst>
              <a:ext uri="{FF2B5EF4-FFF2-40B4-BE49-F238E27FC236}">
                <a16:creationId xmlns:a16="http://schemas.microsoft.com/office/drawing/2014/main" id="{50D7A0A8-3CB3-7282-1173-6C49E9234AF0}"/>
              </a:ext>
            </a:extLst>
          </p:cNvPr>
          <p:cNvCxnSpPr/>
          <p:nvPr/>
        </p:nvCxnSpPr>
        <p:spPr>
          <a:xfrm flipH="1">
            <a:off x="9561385" y="2781778"/>
            <a:ext cx="1" cy="491563"/>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11" name="直线箭头连接符 10">
            <a:extLst>
              <a:ext uri="{FF2B5EF4-FFF2-40B4-BE49-F238E27FC236}">
                <a16:creationId xmlns:a16="http://schemas.microsoft.com/office/drawing/2014/main" id="{1B0D907A-8913-9EBC-C57A-1FA865D6450F}"/>
              </a:ext>
            </a:extLst>
          </p:cNvPr>
          <p:cNvCxnSpPr/>
          <p:nvPr/>
        </p:nvCxnSpPr>
        <p:spPr>
          <a:xfrm flipH="1">
            <a:off x="9561384" y="3581456"/>
            <a:ext cx="1" cy="491563"/>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12" name="直线箭头连接符 11">
            <a:extLst>
              <a:ext uri="{FF2B5EF4-FFF2-40B4-BE49-F238E27FC236}">
                <a16:creationId xmlns:a16="http://schemas.microsoft.com/office/drawing/2014/main" id="{040E7BD3-7A57-B322-5884-A1FB049E4A93}"/>
              </a:ext>
            </a:extLst>
          </p:cNvPr>
          <p:cNvCxnSpPr/>
          <p:nvPr/>
        </p:nvCxnSpPr>
        <p:spPr>
          <a:xfrm flipH="1">
            <a:off x="9561384" y="4381132"/>
            <a:ext cx="1" cy="491563"/>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sp>
        <p:nvSpPr>
          <p:cNvPr id="13" name="圆角矩形 12">
            <a:extLst>
              <a:ext uri="{FF2B5EF4-FFF2-40B4-BE49-F238E27FC236}">
                <a16:creationId xmlns:a16="http://schemas.microsoft.com/office/drawing/2014/main" id="{A9F696D2-026D-8E4F-A737-282AE5245868}"/>
              </a:ext>
            </a:extLst>
          </p:cNvPr>
          <p:cNvSpPr/>
          <p:nvPr/>
        </p:nvSpPr>
        <p:spPr>
          <a:xfrm>
            <a:off x="8194750" y="4872695"/>
            <a:ext cx="2927080"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This is an example…</a:t>
            </a:r>
            <a:endParaRPr kumimoji="1" lang="zh-CN" altLang="en-US" dirty="0"/>
          </a:p>
        </p:txBody>
      </p:sp>
      <p:sp>
        <p:nvSpPr>
          <p:cNvPr id="15" name="文本框 14">
            <a:extLst>
              <a:ext uri="{FF2B5EF4-FFF2-40B4-BE49-F238E27FC236}">
                <a16:creationId xmlns:a16="http://schemas.microsoft.com/office/drawing/2014/main" id="{32B6C6BD-4974-E17D-1A65-BF4683D47FBA}"/>
              </a:ext>
            </a:extLst>
          </p:cNvPr>
          <p:cNvSpPr txBox="1"/>
          <p:nvPr/>
        </p:nvSpPr>
        <p:spPr>
          <a:xfrm>
            <a:off x="207512" y="698080"/>
            <a:ext cx="4253280" cy="400110"/>
          </a:xfrm>
          <a:prstGeom prst="rect">
            <a:avLst/>
          </a:prstGeom>
          <a:noFill/>
        </p:spPr>
        <p:txBody>
          <a:bodyPr wrap="none" rtlCol="0">
            <a:spAutoFit/>
          </a:bodyPr>
          <a:lstStyle/>
          <a:p>
            <a:r>
              <a:rPr kumimoji="1" lang="en-US" altLang="zh-CN" sz="2000" b="1" dirty="0">
                <a:latin typeface="Arial" panose="020B0604020202020204" pitchFamily="34" charset="0"/>
                <a:cs typeface="Arial" panose="020B0604020202020204" pitchFamily="34" charset="0"/>
              </a:rPr>
              <a:t>Next Word Prediction Mechanism</a:t>
            </a:r>
            <a:endParaRPr kumimoji="1" lang="zh-CN" altLang="en-US" sz="2000" b="1" dirty="0">
              <a:latin typeface="Arial" panose="020B0604020202020204" pitchFamily="34" charset="0"/>
              <a:cs typeface="Arial" panose="020B0604020202020204" pitchFamily="34" charset="0"/>
            </a:endParaRPr>
          </a:p>
        </p:txBody>
      </p:sp>
      <p:sp>
        <p:nvSpPr>
          <p:cNvPr id="16" name="右箭头 15">
            <a:extLst>
              <a:ext uri="{FF2B5EF4-FFF2-40B4-BE49-F238E27FC236}">
                <a16:creationId xmlns:a16="http://schemas.microsoft.com/office/drawing/2014/main" id="{21286459-A26A-8DF4-840D-847E1F20A44E}"/>
              </a:ext>
            </a:extLst>
          </p:cNvPr>
          <p:cNvSpPr/>
          <p:nvPr/>
        </p:nvSpPr>
        <p:spPr>
          <a:xfrm>
            <a:off x="7585182" y="3027559"/>
            <a:ext cx="458028" cy="357809"/>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7" name="图片 16">
            <a:extLst>
              <a:ext uri="{FF2B5EF4-FFF2-40B4-BE49-F238E27FC236}">
                <a16:creationId xmlns:a16="http://schemas.microsoft.com/office/drawing/2014/main" id="{CA090DC7-A8F8-9143-6C7D-325A4146DD29}"/>
              </a:ext>
            </a:extLst>
          </p:cNvPr>
          <p:cNvPicPr>
            <a:picLocks noChangeAspect="1"/>
          </p:cNvPicPr>
          <p:nvPr/>
        </p:nvPicPr>
        <p:blipFill>
          <a:blip r:embed="rId3"/>
          <a:stretch>
            <a:fillRect/>
          </a:stretch>
        </p:blipFill>
        <p:spPr>
          <a:xfrm>
            <a:off x="10943949" y="6390005"/>
            <a:ext cx="1112216" cy="408360"/>
          </a:xfrm>
          <a:prstGeom prst="rect">
            <a:avLst/>
          </a:prstGeom>
        </p:spPr>
      </p:pic>
      <p:sp>
        <p:nvSpPr>
          <p:cNvPr id="8" name="文本框 7">
            <a:extLst>
              <a:ext uri="{FF2B5EF4-FFF2-40B4-BE49-F238E27FC236}">
                <a16:creationId xmlns:a16="http://schemas.microsoft.com/office/drawing/2014/main" id="{8C31CBB7-8AC3-6F12-C4AE-0F52BE32D6BD}"/>
              </a:ext>
            </a:extLst>
          </p:cNvPr>
          <p:cNvSpPr txBox="1"/>
          <p:nvPr/>
        </p:nvSpPr>
        <p:spPr>
          <a:xfrm>
            <a:off x="336721" y="85642"/>
            <a:ext cx="4899098"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What is Large Language Model?</a:t>
            </a:r>
            <a:endParaRPr kumimoji="1" lang="zh-CN" altLang="en-US" sz="2400" b="1" dirty="0">
              <a:latin typeface="Arial" panose="020B0604020202020204" pitchFamily="34" charset="0"/>
              <a:cs typeface="Arial" panose="020B0604020202020204" pitchFamily="34" charset="0"/>
            </a:endParaRPr>
          </a:p>
        </p:txBody>
      </p:sp>
      <p:sp>
        <p:nvSpPr>
          <p:cNvPr id="14" name="矩形 13">
            <a:extLst>
              <a:ext uri="{FF2B5EF4-FFF2-40B4-BE49-F238E27FC236}">
                <a16:creationId xmlns:a16="http://schemas.microsoft.com/office/drawing/2014/main" id="{FA84D5D3-8BEA-C794-59C1-46652C00E6DA}"/>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79343750"/>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1269</TotalTime>
  <Words>3099</Words>
  <Application>Microsoft Macintosh PowerPoint</Application>
  <PresentationFormat>宽屏</PresentationFormat>
  <Paragraphs>314</Paragraphs>
  <Slides>51</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51</vt:i4>
      </vt:variant>
    </vt:vector>
  </HeadingPairs>
  <TitlesOfParts>
    <vt:vector size="59" baseType="lpstr">
      <vt:lpstr>KaiTi</vt:lpstr>
      <vt:lpstr>Microsoft YaHei</vt:lpstr>
      <vt:lpstr>Arial</vt:lpstr>
      <vt:lpstr>Calibri</vt:lpstr>
      <vt:lpstr>Calibri Light</vt:lpstr>
      <vt:lpstr>Helvetica</vt:lpstr>
      <vt:lpstr>Times New Roman</vt:lpstr>
      <vt:lpstr>Office 主题​​</vt:lpstr>
      <vt:lpstr>大语言模型简介及应用 Introduction to LLM and its Applications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谢谢各位</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文杰 李</dc:creator>
  <cp:lastModifiedBy>文杰 李</cp:lastModifiedBy>
  <cp:revision>355</cp:revision>
  <dcterms:created xsi:type="dcterms:W3CDTF">2025-02-23T01:47:23Z</dcterms:created>
  <dcterms:modified xsi:type="dcterms:W3CDTF">2025-03-05T12:23:56Z</dcterms:modified>
</cp:coreProperties>
</file>